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96" r:id="rId1"/>
    <p:sldMasterId id="2147483827" r:id="rId2"/>
  </p:sldMasterIdLst>
  <p:notesMasterIdLst>
    <p:notesMasterId r:id="rId16"/>
  </p:notesMasterIdLst>
  <p:handoutMasterIdLst>
    <p:handoutMasterId r:id="rId17"/>
  </p:handoutMasterIdLst>
  <p:sldIdLst>
    <p:sldId id="556" r:id="rId3"/>
    <p:sldId id="557" r:id="rId4"/>
    <p:sldId id="555" r:id="rId5"/>
    <p:sldId id="520" r:id="rId6"/>
    <p:sldId id="539" r:id="rId7"/>
    <p:sldId id="541" r:id="rId8"/>
    <p:sldId id="546" r:id="rId9"/>
    <p:sldId id="547" r:id="rId10"/>
    <p:sldId id="551" r:id="rId11"/>
    <p:sldId id="552" r:id="rId12"/>
    <p:sldId id="553" r:id="rId13"/>
    <p:sldId id="554" r:id="rId14"/>
    <p:sldId id="558" r:id="rId15"/>
  </p:sldIdLst>
  <p:sldSz cx="9737725" cy="7315200"/>
  <p:notesSz cx="6858000" cy="91440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3000" b="1" i="1" kern="1200">
        <a:solidFill>
          <a:schemeClr val="hlink"/>
        </a:solidFill>
        <a:latin typeface="Arial" charset="0"/>
        <a:ea typeface="ＭＳ Ｐゴシック" charset="0"/>
        <a:cs typeface="ＭＳ Ｐゴシック" charset="0"/>
      </a:defRPr>
    </a:lvl1pPr>
    <a:lvl2pPr marL="454942" indent="1588" algn="ctr" rtl="0" eaLnBrk="0" fontAlgn="base" hangingPunct="0">
      <a:spcBef>
        <a:spcPct val="0"/>
      </a:spcBef>
      <a:spcAft>
        <a:spcPct val="0"/>
      </a:spcAft>
      <a:defRPr sz="3000" b="1" i="1" kern="1200">
        <a:solidFill>
          <a:schemeClr val="hlink"/>
        </a:solidFill>
        <a:latin typeface="Arial" charset="0"/>
        <a:ea typeface="ＭＳ Ｐゴシック" charset="0"/>
        <a:cs typeface="ＭＳ Ｐゴシック" charset="0"/>
      </a:defRPr>
    </a:lvl2pPr>
    <a:lvl3pPr marL="911467" indent="1588" algn="ctr" rtl="0" eaLnBrk="0" fontAlgn="base" hangingPunct="0">
      <a:spcBef>
        <a:spcPct val="0"/>
      </a:spcBef>
      <a:spcAft>
        <a:spcPct val="0"/>
      </a:spcAft>
      <a:defRPr sz="3000" b="1" i="1" kern="1200">
        <a:solidFill>
          <a:schemeClr val="hlink"/>
        </a:solidFill>
        <a:latin typeface="Arial" charset="0"/>
        <a:ea typeface="ＭＳ Ｐゴシック" charset="0"/>
        <a:cs typeface="ＭＳ Ｐゴシック" charset="0"/>
      </a:defRPr>
    </a:lvl3pPr>
    <a:lvl4pPr marL="1367994" indent="1588" algn="ctr" rtl="0" eaLnBrk="0" fontAlgn="base" hangingPunct="0">
      <a:spcBef>
        <a:spcPct val="0"/>
      </a:spcBef>
      <a:spcAft>
        <a:spcPct val="0"/>
      </a:spcAft>
      <a:defRPr sz="3000" b="1" i="1" kern="1200">
        <a:solidFill>
          <a:schemeClr val="hlink"/>
        </a:solidFill>
        <a:latin typeface="Arial" charset="0"/>
        <a:ea typeface="ＭＳ Ｐゴシック" charset="0"/>
        <a:cs typeface="ＭＳ Ｐゴシック" charset="0"/>
      </a:defRPr>
    </a:lvl4pPr>
    <a:lvl5pPr marL="1824519" indent="1588" algn="ctr" rtl="0" eaLnBrk="0" fontAlgn="base" hangingPunct="0">
      <a:spcBef>
        <a:spcPct val="0"/>
      </a:spcBef>
      <a:spcAft>
        <a:spcPct val="0"/>
      </a:spcAft>
      <a:defRPr sz="3000" b="1" i="1" kern="1200">
        <a:solidFill>
          <a:schemeClr val="hlink"/>
        </a:solidFill>
        <a:latin typeface="Arial" charset="0"/>
        <a:ea typeface="ＭＳ Ｐゴシック" charset="0"/>
        <a:cs typeface="ＭＳ Ｐゴシック" charset="0"/>
      </a:defRPr>
    </a:lvl5pPr>
    <a:lvl6pPr marL="2282629" algn="l" defTabSz="456528" rtl="0" eaLnBrk="1" latinLnBrk="0" hangingPunct="1">
      <a:defRPr sz="3000" b="1" i="1" kern="1200">
        <a:solidFill>
          <a:schemeClr val="hlink"/>
        </a:solidFill>
        <a:latin typeface="Arial" charset="0"/>
        <a:ea typeface="ＭＳ Ｐゴシック" charset="0"/>
        <a:cs typeface="ＭＳ Ｐゴシック" charset="0"/>
      </a:defRPr>
    </a:lvl6pPr>
    <a:lvl7pPr marL="2739151" algn="l" defTabSz="456528" rtl="0" eaLnBrk="1" latinLnBrk="0" hangingPunct="1">
      <a:defRPr sz="3000" b="1" i="1" kern="1200">
        <a:solidFill>
          <a:schemeClr val="hlink"/>
        </a:solidFill>
        <a:latin typeface="Arial" charset="0"/>
        <a:ea typeface="ＭＳ Ｐゴシック" charset="0"/>
        <a:cs typeface="ＭＳ Ｐゴシック" charset="0"/>
      </a:defRPr>
    </a:lvl7pPr>
    <a:lvl8pPr marL="3195679" algn="l" defTabSz="456528" rtl="0" eaLnBrk="1" latinLnBrk="0" hangingPunct="1">
      <a:defRPr sz="3000" b="1" i="1" kern="1200">
        <a:solidFill>
          <a:schemeClr val="hlink"/>
        </a:solidFill>
        <a:latin typeface="Arial" charset="0"/>
        <a:ea typeface="ＭＳ Ｐゴシック" charset="0"/>
        <a:cs typeface="ＭＳ Ｐゴシック" charset="0"/>
      </a:defRPr>
    </a:lvl8pPr>
    <a:lvl9pPr marL="3652208" algn="l" defTabSz="456528" rtl="0" eaLnBrk="1" latinLnBrk="0" hangingPunct="1">
      <a:defRPr sz="3000" b="1" i="1" kern="1200">
        <a:solidFill>
          <a:schemeClr val="hlink"/>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04">
          <p15:clr>
            <a:srgbClr val="A4A3A4"/>
          </p15:clr>
        </p15:guide>
        <p15:guide id="2" pos="30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1FE5E7"/>
    <a:srgbClr val="34B9D1"/>
    <a:srgbClr val="CC0000"/>
    <a:srgbClr val="800040"/>
    <a:srgbClr val="FF00FF"/>
    <a:srgbClr val="01013D"/>
    <a:srgbClr val="FF6666"/>
    <a:srgbClr val="070A9C"/>
    <a:srgbClr val="0608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8" autoAdjust="0"/>
    <p:restoredTop sz="83705" autoAdjust="0"/>
  </p:normalViewPr>
  <p:slideViewPr>
    <p:cSldViewPr snapToGrid="0">
      <p:cViewPr varScale="1">
        <p:scale>
          <a:sx n="81" d="100"/>
          <a:sy n="81" d="100"/>
        </p:scale>
        <p:origin x="1768" y="184"/>
      </p:cViewPr>
      <p:guideLst>
        <p:guide orient="horz" pos="2304"/>
        <p:guide pos="306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406"/>
    </p:cViewPr>
  </p:sorterViewPr>
  <p:notesViewPr>
    <p:cSldViewPr snapToGrid="0">
      <p:cViewPr varScale="1">
        <p:scale>
          <a:sx n="58" d="100"/>
          <a:sy n="58" d="100"/>
        </p:scale>
        <p:origin x="-177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5" name="Rectangle 3"/>
          <p:cNvSpPr>
            <a:spLocks noGrp="1" noRot="1" noChangeAspect="1" noChangeArrowheads="1" noTextEdit="1"/>
          </p:cNvSpPr>
          <p:nvPr>
            <p:ph type="sldImg" idx="2"/>
          </p:nvPr>
        </p:nvSpPr>
        <p:spPr bwMode="auto">
          <a:xfrm>
            <a:off x="993775" y="571500"/>
            <a:ext cx="4870450" cy="36576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3896513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112" charset="-128"/>
        <a:cs typeface="ＭＳ Ｐゴシック" pitchFamily="-112" charset="-128"/>
      </a:defRPr>
    </a:lvl1pPr>
    <a:lvl2pPr marL="454942"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1467"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67994"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4519"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2292" algn="l" defTabSz="456460" rtl="0" eaLnBrk="1" latinLnBrk="0" hangingPunct="1">
      <a:defRPr sz="1200" kern="1200">
        <a:solidFill>
          <a:schemeClr val="tx1"/>
        </a:solidFill>
        <a:latin typeface="+mn-lt"/>
        <a:ea typeface="+mn-ea"/>
        <a:cs typeface="+mn-cs"/>
      </a:defRPr>
    </a:lvl6pPr>
    <a:lvl7pPr marL="2738747" algn="l" defTabSz="456460" rtl="0" eaLnBrk="1" latinLnBrk="0" hangingPunct="1">
      <a:defRPr sz="1200" kern="1200">
        <a:solidFill>
          <a:schemeClr val="tx1"/>
        </a:solidFill>
        <a:latin typeface="+mn-lt"/>
        <a:ea typeface="+mn-ea"/>
        <a:cs typeface="+mn-cs"/>
      </a:defRPr>
    </a:lvl7pPr>
    <a:lvl8pPr marL="3195208" algn="l" defTabSz="456460" rtl="0" eaLnBrk="1" latinLnBrk="0" hangingPunct="1">
      <a:defRPr sz="1200" kern="1200">
        <a:solidFill>
          <a:schemeClr val="tx1"/>
        </a:solidFill>
        <a:latin typeface="+mn-lt"/>
        <a:ea typeface="+mn-ea"/>
        <a:cs typeface="+mn-cs"/>
      </a:defRPr>
    </a:lvl8pPr>
    <a:lvl9pPr marL="3651669" algn="l" defTabSz="4564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993775" y="571500"/>
            <a:ext cx="4870450" cy="3657600"/>
          </a:xfrm>
          <a:solidFill>
            <a:srgbClr val="FFFFFF"/>
          </a:solidFill>
          <a:ln/>
        </p:spPr>
      </p:sp>
      <p:sp>
        <p:nvSpPr>
          <p:cNvPr id="921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Some guiding</a:t>
            </a:r>
            <a:r>
              <a:rPr lang="en-US" baseline="0" dirty="0">
                <a:latin typeface="Times New Roman" charset="0"/>
                <a:ea typeface="ＭＳ Ｐゴシック" charset="0"/>
                <a:cs typeface="ＭＳ Ｐゴシック" charset="0"/>
              </a:rPr>
              <a:t> principles of PARADIM</a:t>
            </a:r>
          </a:p>
          <a:p>
            <a:r>
              <a:rPr lang="en-US" baseline="0" dirty="0">
                <a:latin typeface="Times New Roman" charset="0"/>
                <a:ea typeface="ＭＳ Ｐゴシック" charset="0"/>
                <a:cs typeface="ＭＳ Ｐゴシック" charset="0"/>
              </a:rPr>
              <a:t>The materials you invent belong to you</a:t>
            </a:r>
            <a:r>
              <a:rPr lang="en-US" baseline="0">
                <a:latin typeface="Times New Roman" charset="0"/>
                <a:ea typeface="ＭＳ Ｐゴシック" charset="0"/>
                <a:cs typeface="ＭＳ Ｐゴシック" charset="0"/>
              </a:rPr>
              <a:t>, including all </a:t>
            </a:r>
            <a:r>
              <a:rPr lang="en-US" baseline="0" dirty="0">
                <a:latin typeface="Times New Roman" charset="0"/>
                <a:ea typeface="ＭＳ Ｐゴシック" charset="0"/>
                <a:cs typeface="ＭＳ Ｐゴシック" charset="0"/>
              </a:rPr>
              <a:t>IP.  We simply provide the equipment and the expertise in how to use it.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663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a:xfrm>
            <a:off x="993775" y="571500"/>
            <a:ext cx="4870450" cy="3657600"/>
          </a:xfrm>
          <a:ln/>
        </p:spPr>
      </p:sp>
      <p:sp>
        <p:nvSpPr>
          <p:cNvPr id="3" name="Notes Placeholder 2"/>
          <p:cNvSpPr>
            <a:spLocks noGrp="1"/>
          </p:cNvSpPr>
          <p:nvPr>
            <p:ph type="body" idx="1"/>
          </p:nvPr>
        </p:nvSpPr>
        <p:spPr/>
        <p:txBody>
          <a:bodyPr/>
          <a:lstStyle/>
          <a:p>
            <a:pPr>
              <a:defRPr/>
            </a:pPr>
            <a:r>
              <a:rPr lang="en-US" dirty="0"/>
              <a:t>PARADIM consists</a:t>
            </a:r>
            <a:r>
              <a:rPr lang="en-US" baseline="0" dirty="0"/>
              <a:t> of 4 user facilities.  Users are welcome to use as few or as many of our user facilities as they wish.  The idea is for PARADIM user facilities to fill the gaps in your capabilities.  </a:t>
            </a:r>
            <a:endParaRPr lang="en-US" dirty="0"/>
          </a:p>
        </p:txBody>
      </p:sp>
      <p:sp>
        <p:nvSpPr>
          <p:cNvPr id="11161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fld id="{53685BC8-DAF1-4E44-A4C8-ECF6D1CF60B6}" type="slidenum">
              <a:rPr lang="en-US">
                <a:solidFill>
                  <a:srgbClr val="000000"/>
                </a:solidFill>
                <a:latin typeface="Calibri" charset="0"/>
              </a:rPr>
              <a:pPr/>
              <a:t>4</a:t>
            </a:fld>
            <a:endParaRPr lang="en-US">
              <a:solidFill>
                <a:srgbClr val="000000"/>
              </a:solidFill>
              <a:latin typeface="Calibri" charset="0"/>
            </a:endParaRPr>
          </a:p>
        </p:txBody>
      </p:sp>
    </p:spTree>
    <p:extLst>
      <p:ext uri="{BB962C8B-B14F-4D97-AF65-F5344CB8AC3E}">
        <p14:creationId xmlns:p14="http://schemas.microsoft.com/office/powerpoint/2010/main" val="132132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993775" y="571500"/>
            <a:ext cx="4870450" cy="3657600"/>
          </a:xfrm>
          <a:solidFill>
            <a:srgbClr val="FFFFFF"/>
          </a:solidFill>
          <a:ln/>
        </p:spPr>
      </p:sp>
      <p:sp>
        <p:nvSpPr>
          <p:cNvPr id="4301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65" charset="0"/>
                <a:ea typeface="ＭＳ Ｐゴシック" pitchFamily="-112" charset="-128"/>
                <a:cs typeface="ＭＳ Ｐゴシック" pitchFamily="-112" charset="-128"/>
              </a:rPr>
              <a:t>Now a high pressure series is shown in bottom left (Al2O3 up to 250 atm of O2), the induction in the middle top, and an example of computer vision / machine learning applied to interpreting the growth videos. The vision of this last bit is to be able to extract 3D, relevant parameters (fluid flow</a:t>
            </a:r>
            <a:r>
              <a:rPr lang="en-US" sz="1200" kern="1200">
                <a:solidFill>
                  <a:schemeClr val="tx1"/>
                </a:solidFill>
                <a:latin typeface="Times New Roman" pitchFamily="-65" charset="0"/>
                <a:ea typeface="ＭＳ Ｐゴシック" pitchFamily="-112" charset="-128"/>
                <a:cs typeface="ＭＳ Ｐゴシック" pitchFamily="-112" charset="-128"/>
              </a:rPr>
              <a:t>, shape </a:t>
            </a:r>
            <a:r>
              <a:rPr lang="en-US" sz="1200" kern="1200" dirty="0">
                <a:solidFill>
                  <a:schemeClr val="tx1"/>
                </a:solidFill>
                <a:latin typeface="Times New Roman" pitchFamily="-65" charset="0"/>
                <a:ea typeface="ＭＳ Ｐゴシック" pitchFamily="-112" charset="-128"/>
                <a:cs typeface="ＭＳ Ｐゴシック" pitchFamily="-112" charset="-128"/>
              </a:rPr>
              <a:t>changes, etc.) in a meaningful way for the operator and is an example of *quantitation* of an in situ measurement qualitatively </a:t>
            </a:r>
            <a:r>
              <a:rPr lang="en-US" sz="1200" kern="1200">
                <a:solidFill>
                  <a:schemeClr val="tx1"/>
                </a:solidFill>
                <a:latin typeface="Times New Roman" pitchFamily="-65" charset="0"/>
                <a:ea typeface="ＭＳ Ｐゴシック" pitchFamily="-112" charset="-128"/>
                <a:cs typeface="ＭＳ Ｐゴシック" pitchFamily="-112" charset="-128"/>
              </a:rPr>
              <a:t>used for </a:t>
            </a:r>
            <a:r>
              <a:rPr lang="en-US" sz="1200" kern="1200" dirty="0">
                <a:solidFill>
                  <a:schemeClr val="tx1"/>
                </a:solidFill>
                <a:latin typeface="Times New Roman" pitchFamily="-65" charset="0"/>
                <a:ea typeface="ＭＳ Ｐゴシック" pitchFamily="-112" charset="-128"/>
                <a:cs typeface="ＭＳ Ｐゴシック" pitchFamily="-112" charset="-128"/>
              </a:rPr>
              <a:t>decades...</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9007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developed a new pixel array detector</a:t>
            </a:r>
            <a:r>
              <a:rPr lang="en-US" baseline="0" dirty="0"/>
              <a:t> for electron microscopes.  This detector can handle very high beam currents at very readout speeds, yet retains single-electron sensitivity.</a:t>
            </a:r>
          </a:p>
          <a:p>
            <a:r>
              <a:rPr lang="en-US" baseline="0" dirty="0"/>
              <a:t>-</a:t>
            </a:r>
            <a:r>
              <a:rPr lang="en-US" baseline="0" dirty="0" err="1"/>
              <a:t>Anim</a:t>
            </a:r>
            <a:r>
              <a:rPr lang="en-US" baseline="0" dirty="0"/>
              <a:t> 1: This lets us record diffraction patterns from 2D materials with a focused probe in less than 1 </a:t>
            </a:r>
            <a:r>
              <a:rPr lang="en-US" baseline="0" dirty="0" err="1"/>
              <a:t>ms</a:t>
            </a:r>
            <a:r>
              <a:rPr lang="en-US" baseline="0" dirty="0"/>
              <a:t> </a:t>
            </a:r>
            <a:r>
              <a:rPr lang="mr-IN" baseline="0" dirty="0"/>
              <a:t>–</a:t>
            </a:r>
            <a:r>
              <a:rPr lang="en-US" baseline="0" dirty="0"/>
              <a:t> much faster than any other detector, and this lets us record not 1 diffraction pattern, but 100’s of thousands that we can put together into a 4D data set.</a:t>
            </a:r>
          </a:p>
          <a:p>
            <a:r>
              <a:rPr lang="en-US" dirty="0"/>
              <a:t>-</a:t>
            </a:r>
            <a:r>
              <a:rPr lang="en-US" dirty="0" err="1"/>
              <a:t>Anim</a:t>
            </a:r>
            <a:r>
              <a:rPr lang="en-US" dirty="0"/>
              <a:t> 2:This lets us not</a:t>
            </a:r>
            <a:r>
              <a:rPr lang="en-US" baseline="0" dirty="0"/>
              <a:t> only reproduce all elastic imaging modes of the </a:t>
            </a:r>
            <a:r>
              <a:rPr lang="en-US" baseline="0" dirty="0" err="1"/>
              <a:t>microsocpe</a:t>
            </a:r>
            <a:r>
              <a:rPr lang="en-US" baseline="0" dirty="0"/>
              <a:t> </a:t>
            </a:r>
            <a:r>
              <a:rPr lang="en-US" baseline="0" dirty="0" err="1"/>
              <a:t>simultanously</a:t>
            </a:r>
            <a:r>
              <a:rPr lang="en-US" baseline="0" dirty="0"/>
              <a:t> </a:t>
            </a:r>
            <a:r>
              <a:rPr lang="mr-IN" baseline="0" dirty="0"/>
              <a:t>–</a:t>
            </a:r>
            <a:r>
              <a:rPr lang="en-US" baseline="0" dirty="0"/>
              <a:t> </a:t>
            </a:r>
            <a:r>
              <a:rPr lang="en-US" baseline="0" dirty="0" err="1"/>
              <a:t>e.g</a:t>
            </a:r>
            <a:r>
              <a:rPr lang="en-US" baseline="0" dirty="0"/>
              <a:t> </a:t>
            </a:r>
            <a:r>
              <a:rPr lang="en-US" baseline="0" dirty="0" err="1"/>
              <a:t>birght</a:t>
            </a:r>
            <a:r>
              <a:rPr lang="en-US" baseline="0" dirty="0"/>
              <a:t> and dark field imaging, but new imaging modes as well.</a:t>
            </a:r>
          </a:p>
          <a:p>
            <a:r>
              <a:rPr lang="en-US" baseline="0" dirty="0"/>
              <a:t>-</a:t>
            </a:r>
            <a:r>
              <a:rPr lang="en-US" baseline="0" dirty="0" err="1"/>
              <a:t>Anim</a:t>
            </a:r>
            <a:r>
              <a:rPr lang="en-US" baseline="0" dirty="0"/>
              <a:t> 3 &amp; 4: A simple example is mapping lattice strain in 2D monolayers </a:t>
            </a:r>
            <a:r>
              <a:rPr lang="mr-IN" baseline="0" dirty="0"/>
              <a:t>–</a:t>
            </a:r>
            <a:r>
              <a:rPr lang="en-US" baseline="0" dirty="0"/>
              <a:t> here a coherently strained set of lateral junctions in WS2 and WSe2</a:t>
            </a:r>
            <a:endParaRPr lang="en-US" dirty="0"/>
          </a:p>
          <a:p>
            <a:endParaRPr lang="en-US" dirty="0"/>
          </a:p>
        </p:txBody>
      </p:sp>
    </p:spTree>
    <p:extLst>
      <p:ext uri="{BB962C8B-B14F-4D97-AF65-F5344CB8AC3E}">
        <p14:creationId xmlns:p14="http://schemas.microsoft.com/office/powerpoint/2010/main" val="412834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993775" y="571500"/>
            <a:ext cx="4870450" cy="3657600"/>
          </a:xfrm>
          <a:solidFill>
            <a:srgbClr val="FFFFFF"/>
          </a:solidFill>
          <a:ln/>
        </p:spPr>
      </p:sp>
      <p:sp>
        <p:nvSpPr>
          <p:cNvPr id="43010"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3037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993775" y="571500"/>
            <a:ext cx="4870450" cy="3657600"/>
          </a:xfrm>
          <a:solidFill>
            <a:srgbClr val="FFFFFF"/>
          </a:solidFill>
          <a:ln/>
        </p:spPr>
      </p:sp>
      <p:sp>
        <p:nvSpPr>
          <p:cNvPr id="4301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65" charset="0"/>
                <a:ea typeface="ＭＳ Ｐゴシック" pitchFamily="-112" charset="-128"/>
                <a:cs typeface="ＭＳ Ｐゴシック" pitchFamily="-112" charset="-128"/>
              </a:rPr>
              <a:t>Top left shows the vision described in slide 3 instantiated. Rest of slide lists all the folks (CAU, </a:t>
            </a:r>
            <a:r>
              <a:rPr lang="en-US" sz="1200" kern="1200" dirty="0" err="1">
                <a:solidFill>
                  <a:schemeClr val="tx1"/>
                </a:solidFill>
                <a:latin typeface="Times New Roman" pitchFamily="-65" charset="0"/>
                <a:ea typeface="ＭＳ Ｐゴシック" pitchFamily="-112" charset="-128"/>
                <a:cs typeface="ＭＳ Ｐゴシック" pitchFamily="-112" charset="-128"/>
              </a:rPr>
              <a:t>SciServer</a:t>
            </a:r>
            <a:r>
              <a:rPr lang="en-US" sz="1200" kern="1200" dirty="0">
                <a:solidFill>
                  <a:schemeClr val="tx1"/>
                </a:solidFill>
                <a:latin typeface="Times New Roman" pitchFamily="-65" charset="0"/>
                <a:ea typeface="ＭＳ Ｐゴシック" pitchFamily="-112" charset="-128"/>
                <a:cs typeface="ＭＳ Ｐゴシック" pitchFamily="-112" charset="-128"/>
              </a:rPr>
              <a:t>, </a:t>
            </a:r>
            <a:r>
              <a:rPr lang="en-US" sz="1200" kern="1200" dirty="0" err="1">
                <a:solidFill>
                  <a:schemeClr val="tx1"/>
                </a:solidFill>
                <a:latin typeface="Times New Roman" pitchFamily="-65" charset="0"/>
                <a:ea typeface="ＭＳ Ｐゴシック" pitchFamily="-112" charset="-128"/>
                <a:cs typeface="ＭＳ Ｐゴシック" pitchFamily="-112" charset="-128"/>
              </a:rPr>
              <a:t>SciDrive</a:t>
            </a:r>
            <a:r>
              <a:rPr lang="en-US" sz="1200" kern="1200" dirty="0">
                <a:solidFill>
                  <a:schemeClr val="tx1"/>
                </a:solidFill>
                <a:latin typeface="Times New Roman" pitchFamily="-65" charset="0"/>
                <a:ea typeface="ＭＳ Ｐゴシック" pitchFamily="-112" charset="-128"/>
                <a:cs typeface="ＭＳ Ｐゴシック" pitchFamily="-112" charset="-128"/>
              </a:rPr>
              <a:t>, MARCC) </a:t>
            </a:r>
          </a:p>
          <a:p>
            <a:r>
              <a:rPr lang="en-US" sz="1200" kern="1200" dirty="0">
                <a:solidFill>
                  <a:schemeClr val="tx1"/>
                </a:solidFill>
                <a:latin typeface="Times New Roman" pitchFamily="-65" charset="0"/>
                <a:ea typeface="ＭＳ Ｐゴシック" pitchFamily="-112" charset="-128"/>
                <a:cs typeface="ＭＳ Ｐゴシック" pitchFamily="-112" charset="-128"/>
              </a:rPr>
              <a:t>making PARADIM data happen.</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7165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pitchFamily="-65" charset="0"/>
                <a:ea typeface="ＭＳ Ｐゴシック" pitchFamily="-112" charset="-128"/>
                <a:cs typeface="ＭＳ Ｐゴシック" pitchFamily="-112" charset="-128"/>
              </a:rPr>
              <a:t>JHU will be either going with a "big data" or a "quantum materials" theme -- we decide this coming Wednesday internally.</a:t>
            </a:r>
          </a:p>
          <a:p>
            <a:endParaRPr lang="en-US" dirty="0"/>
          </a:p>
        </p:txBody>
      </p:sp>
    </p:spTree>
    <p:extLst>
      <p:ext uri="{BB962C8B-B14F-4D97-AF65-F5344CB8AC3E}">
        <p14:creationId xmlns:p14="http://schemas.microsoft.com/office/powerpoint/2010/main" val="216282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993775" y="571500"/>
            <a:ext cx="4870450" cy="3657600"/>
          </a:xfrm>
          <a:solidFill>
            <a:srgbClr val="FFFFFF"/>
          </a:solidFill>
          <a:ln/>
        </p:spPr>
      </p:sp>
      <p:sp>
        <p:nvSpPr>
          <p:cNvPr id="921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Some guiding</a:t>
            </a:r>
            <a:r>
              <a:rPr lang="en-US" baseline="0" dirty="0">
                <a:latin typeface="Times New Roman" charset="0"/>
                <a:ea typeface="ＭＳ Ｐゴシック" charset="0"/>
                <a:cs typeface="ＭＳ Ｐゴシック" charset="0"/>
              </a:rPr>
              <a:t> principles of PARADIM</a:t>
            </a:r>
          </a:p>
          <a:p>
            <a:r>
              <a:rPr lang="en-US" baseline="0" dirty="0">
                <a:latin typeface="Times New Roman" charset="0"/>
                <a:ea typeface="ＭＳ Ｐゴシック" charset="0"/>
                <a:cs typeface="ＭＳ Ｐゴシック" charset="0"/>
              </a:rPr>
              <a:t>The materials you invent belong to you</a:t>
            </a:r>
            <a:r>
              <a:rPr lang="en-US" baseline="0">
                <a:latin typeface="Times New Roman" charset="0"/>
                <a:ea typeface="ＭＳ Ｐゴシック" charset="0"/>
                <a:cs typeface="ＭＳ Ｐゴシック" charset="0"/>
              </a:rPr>
              <a:t>, including all </a:t>
            </a:r>
            <a:r>
              <a:rPr lang="en-US" baseline="0" dirty="0">
                <a:latin typeface="Times New Roman" charset="0"/>
                <a:ea typeface="ＭＳ Ｐゴシック" charset="0"/>
                <a:cs typeface="ＭＳ Ｐゴシック" charset="0"/>
              </a:rPr>
              <a:t>IP.  We simply provide the equipment and the expertise in how to use it.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6740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741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yle 1: Title and 1-col">
    <p:spTree>
      <p:nvGrpSpPr>
        <p:cNvPr id="1" name=""/>
        <p:cNvGrpSpPr/>
        <p:nvPr/>
      </p:nvGrpSpPr>
      <p:grpSpPr>
        <a:xfrm>
          <a:off x="0" y="0"/>
          <a:ext cx="0" cy="0"/>
          <a:chOff x="0" y="0"/>
          <a:chExt cx="0" cy="0"/>
        </a:xfrm>
      </p:grpSpPr>
      <p:sp>
        <p:nvSpPr>
          <p:cNvPr id="2" name="Title 1"/>
          <p:cNvSpPr>
            <a:spLocks noGrp="1"/>
          </p:cNvSpPr>
          <p:nvPr>
            <p:ph type="title"/>
          </p:nvPr>
        </p:nvSpPr>
        <p:spPr>
          <a:xfrm>
            <a:off x="326110" y="124908"/>
            <a:ext cx="9092699" cy="1706880"/>
          </a:xfrm>
          <a:prstGeom prst="rect">
            <a:avLst/>
          </a:prstGeom>
        </p:spPr>
        <p:txBody>
          <a:bodyPr/>
          <a:lstStyle>
            <a:lvl1pPr>
              <a:defRPr>
                <a:latin typeface="Franklin Gothic Std No.2"/>
                <a:cs typeface="Franklin Gothic Std No.2"/>
              </a:defRPr>
            </a:lvl1pPr>
          </a:lstStyle>
          <a:p>
            <a:r>
              <a:rPr lang="en-US"/>
              <a:t>Click to edit Master title style</a:t>
            </a:r>
            <a:endParaRPr lang="en-US" dirty="0"/>
          </a:p>
        </p:txBody>
      </p:sp>
      <p:sp>
        <p:nvSpPr>
          <p:cNvPr id="3" name="Content Placeholder 2"/>
          <p:cNvSpPr>
            <a:spLocks noGrp="1"/>
          </p:cNvSpPr>
          <p:nvPr>
            <p:ph idx="1"/>
          </p:nvPr>
        </p:nvSpPr>
        <p:spPr>
          <a:xfrm>
            <a:off x="326110" y="2637091"/>
            <a:ext cx="9092699" cy="2998329"/>
          </a:xfrm>
          <a:prstGeom prst="rect">
            <a:avLst/>
          </a:prstGeom>
        </p:spPr>
        <p:txBody>
          <a:bodyPr/>
          <a:lstStyle>
            <a:lvl1pPr marL="0" indent="0">
              <a:buFontTx/>
              <a:buNone/>
              <a:defRPr/>
            </a:lvl1pPr>
            <a:lvl2pPr marL="486905" indent="0">
              <a:buFontTx/>
              <a:buNone/>
              <a:defRPr/>
            </a:lvl2pPr>
            <a:lvl3pPr marL="973809" indent="0">
              <a:buFontTx/>
              <a:buNone/>
              <a:defRPr/>
            </a:lvl3pPr>
            <a:lvl4pPr marL="1460715" indent="0">
              <a:buFontTx/>
              <a:buNone/>
              <a:defRPr/>
            </a:lvl4pPr>
            <a:lvl5pPr marL="1947619" indent="0">
              <a:buFontTx/>
              <a:buNone/>
              <a:defRPr/>
            </a:lvl5pPr>
          </a:lstStyle>
          <a:p>
            <a:pPr lvl="0"/>
            <a:r>
              <a:rPr lang="en-US" dirty="0"/>
              <a:t>Click to edit Master text styles</a:t>
            </a:r>
          </a:p>
        </p:txBody>
      </p:sp>
    </p:spTree>
    <p:extLst>
      <p:ext uri="{BB962C8B-B14F-4D97-AF65-F5344CB8AC3E}">
        <p14:creationId xmlns:p14="http://schemas.microsoft.com/office/powerpoint/2010/main" val="148007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053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yle 1: Title and 1-col">
    <p:spTree>
      <p:nvGrpSpPr>
        <p:cNvPr id="1" name=""/>
        <p:cNvGrpSpPr/>
        <p:nvPr/>
      </p:nvGrpSpPr>
      <p:grpSpPr>
        <a:xfrm>
          <a:off x="0" y="0"/>
          <a:ext cx="0" cy="0"/>
          <a:chOff x="0" y="0"/>
          <a:chExt cx="0" cy="0"/>
        </a:xfrm>
      </p:grpSpPr>
      <p:sp>
        <p:nvSpPr>
          <p:cNvPr id="2" name="Title 1"/>
          <p:cNvSpPr>
            <a:spLocks noGrp="1"/>
          </p:cNvSpPr>
          <p:nvPr>
            <p:ph type="title"/>
          </p:nvPr>
        </p:nvSpPr>
        <p:spPr>
          <a:xfrm>
            <a:off x="326110" y="124908"/>
            <a:ext cx="9092699" cy="1706880"/>
          </a:xfrm>
          <a:prstGeom prst="rect">
            <a:avLst/>
          </a:prstGeom>
        </p:spPr>
        <p:txBody>
          <a:bodyPr/>
          <a:lstStyle>
            <a:lvl1pPr>
              <a:defRPr>
                <a:latin typeface="Franklin Gothic Std No.2"/>
                <a:cs typeface="Franklin Gothic Std No.2"/>
              </a:defRPr>
            </a:lvl1pPr>
          </a:lstStyle>
          <a:p>
            <a:r>
              <a:rPr lang="en-US"/>
              <a:t>Click to edit Master title style</a:t>
            </a:r>
            <a:endParaRPr lang="en-US" dirty="0"/>
          </a:p>
        </p:txBody>
      </p:sp>
      <p:sp>
        <p:nvSpPr>
          <p:cNvPr id="3" name="Content Placeholder 2"/>
          <p:cNvSpPr>
            <a:spLocks noGrp="1"/>
          </p:cNvSpPr>
          <p:nvPr>
            <p:ph idx="1"/>
          </p:nvPr>
        </p:nvSpPr>
        <p:spPr>
          <a:xfrm>
            <a:off x="326110" y="2637091"/>
            <a:ext cx="9092699" cy="2998329"/>
          </a:xfrm>
          <a:prstGeom prst="rect">
            <a:avLst/>
          </a:prstGeom>
        </p:spPr>
        <p:txBody>
          <a:bodyPr/>
          <a:lstStyle>
            <a:lvl1pPr marL="0" indent="0">
              <a:buFontTx/>
              <a:buNone/>
              <a:defRPr/>
            </a:lvl1pPr>
            <a:lvl2pPr marL="486905" indent="0">
              <a:buFontTx/>
              <a:buNone/>
              <a:defRPr/>
            </a:lvl2pPr>
            <a:lvl3pPr marL="973809" indent="0">
              <a:buFontTx/>
              <a:buNone/>
              <a:defRPr/>
            </a:lvl3pPr>
            <a:lvl4pPr marL="1460715" indent="0">
              <a:buFontTx/>
              <a:buNone/>
              <a:defRPr/>
            </a:lvl4pPr>
            <a:lvl5pPr marL="1947619" indent="0">
              <a:buFontTx/>
              <a:buNone/>
              <a:defRPr/>
            </a:lvl5pPr>
          </a:lstStyle>
          <a:p>
            <a:pPr lvl="0"/>
            <a:r>
              <a:rPr lang="en-US" dirty="0"/>
              <a:t>Click to edit Master text styles</a:t>
            </a:r>
          </a:p>
        </p:txBody>
      </p:sp>
    </p:spTree>
    <p:extLst>
      <p:ext uri="{BB962C8B-B14F-4D97-AF65-F5344CB8AC3E}">
        <p14:creationId xmlns:p14="http://schemas.microsoft.com/office/powerpoint/2010/main" val="3991954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744538" y="282802"/>
            <a:ext cx="8278812" cy="747713"/>
          </a:xfrm>
          <a:prstGeom prst="rect">
            <a:avLst/>
          </a:prstGeom>
          <a:noFill/>
          <a:ln w="12700">
            <a:noFill/>
            <a:miter lim="800000"/>
            <a:headEnd/>
            <a:tailEnd/>
          </a:ln>
          <a:effectLst>
            <a:outerShdw blurRad="63500" dist="107763" dir="2700000" algn="ctr" rotWithShape="0">
              <a:schemeClr val="tx1">
                <a:alpha val="74998"/>
              </a:schemeClr>
            </a:outerShdw>
          </a:effectLst>
        </p:spPr>
        <p:txBody>
          <a:bodyPr vert="horz" wrap="square" lIns="92199" tIns="45298" rIns="92199" bIns="45298" numCol="1" anchor="ctr" anchorCtr="0" compatLnSpc="1">
            <a:prstTxWarp prst="textNoShape">
              <a:avLst/>
            </a:prstTxWarp>
          </a:bodyPr>
          <a:lstStyle/>
          <a:p>
            <a:pPr lvl="0"/>
            <a:r>
              <a:rPr lang="en-US" dirty="0"/>
              <a:t>Click to edit Master title style</a:t>
            </a:r>
          </a:p>
        </p:txBody>
      </p:sp>
      <p:sp>
        <p:nvSpPr>
          <p:cNvPr id="19459" name="Rectangle 4"/>
          <p:cNvSpPr>
            <a:spLocks noGrp="1" noChangeArrowheads="1"/>
          </p:cNvSpPr>
          <p:nvPr>
            <p:ph type="body" idx="1"/>
          </p:nvPr>
        </p:nvSpPr>
        <p:spPr bwMode="auto">
          <a:xfrm>
            <a:off x="730476" y="1871663"/>
            <a:ext cx="8277225"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199" tIns="45298" rIns="92199" bIns="452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79082"/>
      </p:ext>
    </p:extLst>
  </p:cSld>
  <p:clrMap bg1="lt1" tx1="dk1" bg2="lt2" tx2="dk2" accent1="accent1" accent2="accent2" accent3="accent3" accent4="accent4" accent5="accent5" accent6="accent6" hlink="hlink" folHlink="folHlink"/>
  <p:sldLayoutIdLst>
    <p:sldLayoutId id="2147483797" r:id="rId1"/>
    <p:sldLayoutId id="2147483832" r:id="rId2"/>
    <p:sldLayoutId id="2147483835" r:id="rId3"/>
  </p:sldLayoutIdLst>
  <p:txStyles>
    <p:titleStyle>
      <a:lvl1pPr algn="ctr" defTabSz="923171" rtl="0" eaLnBrk="0" fontAlgn="base" hangingPunct="0">
        <a:spcBef>
          <a:spcPct val="0"/>
        </a:spcBef>
        <a:spcAft>
          <a:spcPct val="0"/>
        </a:spcAft>
        <a:defRPr sz="4400" b="1">
          <a:solidFill>
            <a:srgbClr val="FAFD00"/>
          </a:solidFill>
          <a:effectLst>
            <a:outerShdw blurRad="38100" dist="38100" dir="2700000" algn="tl">
              <a:srgbClr val="000000"/>
            </a:outerShdw>
          </a:effectLst>
          <a:latin typeface="Trebuchet MS"/>
          <a:ea typeface="ＭＳ Ｐゴシック" pitchFamily="-109" charset="-128"/>
          <a:cs typeface="Trebuchet MS"/>
        </a:defRPr>
      </a:lvl1pPr>
      <a:lvl2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2pPr>
      <a:lvl3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3pPr>
      <a:lvl4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4pPr>
      <a:lvl5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5pPr>
      <a:lvl6pPr marL="433752"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6pPr>
      <a:lvl7pPr marL="867488"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7pPr>
      <a:lvl8pPr marL="1301243"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8pPr>
      <a:lvl9pPr marL="1734979"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9pPr>
    </p:titleStyle>
    <p:bodyStyle>
      <a:lvl1pPr marL="340048" indent="-340048" algn="l" defTabSz="923171" rtl="0" eaLnBrk="0" fontAlgn="base" hangingPunct="0">
        <a:spcBef>
          <a:spcPct val="20000"/>
        </a:spcBef>
        <a:spcAft>
          <a:spcPct val="0"/>
        </a:spcAft>
        <a:buSzPct val="100000"/>
        <a:buChar char="•"/>
        <a:defRPr sz="3900">
          <a:solidFill>
            <a:srgbClr val="FFFFFF"/>
          </a:solidFill>
          <a:latin typeface="Trebuchet MS"/>
          <a:ea typeface="ＭＳ Ｐゴシック" pitchFamily="-109" charset="-128"/>
          <a:cs typeface="Trebuchet MS"/>
        </a:defRPr>
      </a:lvl1pPr>
      <a:lvl2pPr marL="749289" indent="-283106" algn="l" defTabSz="923171" rtl="0" eaLnBrk="0" fontAlgn="base" hangingPunct="0">
        <a:spcBef>
          <a:spcPct val="20000"/>
        </a:spcBef>
        <a:spcAft>
          <a:spcPct val="0"/>
        </a:spcAft>
        <a:buSzPct val="100000"/>
        <a:buChar char="–"/>
        <a:defRPr sz="3400">
          <a:solidFill>
            <a:srgbClr val="FFFFFF"/>
          </a:solidFill>
          <a:latin typeface="Trebuchet MS"/>
          <a:ea typeface="ＭＳ Ｐゴシック" pitchFamily="-109" charset="-128"/>
          <a:cs typeface="Trebuchet MS"/>
        </a:defRPr>
      </a:lvl2pPr>
      <a:lvl3pPr marL="1155504" indent="-221596" algn="l" defTabSz="923171" rtl="0" eaLnBrk="0" fontAlgn="base" hangingPunct="0">
        <a:spcBef>
          <a:spcPct val="20000"/>
        </a:spcBef>
        <a:spcAft>
          <a:spcPct val="0"/>
        </a:spcAft>
        <a:buSzPct val="100000"/>
        <a:buChar char="•"/>
        <a:defRPr sz="3000">
          <a:solidFill>
            <a:srgbClr val="FFFFFF"/>
          </a:solidFill>
          <a:latin typeface="Trebuchet MS"/>
          <a:ea typeface="ＭＳ Ｐゴシック" pitchFamily="-109" charset="-128"/>
          <a:cs typeface="Trebuchet MS"/>
        </a:defRPr>
      </a:lvl3pPr>
      <a:lvl4pPr marL="1620165" indent="-223126" algn="l" defTabSz="923171" rtl="0" eaLnBrk="0" fontAlgn="base" hangingPunct="0">
        <a:spcBef>
          <a:spcPct val="20000"/>
        </a:spcBef>
        <a:spcAft>
          <a:spcPct val="0"/>
        </a:spcAft>
        <a:buSzPct val="100000"/>
        <a:buChar char="–"/>
        <a:defRPr sz="2600">
          <a:solidFill>
            <a:srgbClr val="FFFFFF"/>
          </a:solidFill>
          <a:latin typeface="Trebuchet MS"/>
          <a:ea typeface="ＭＳ Ｐゴシック" pitchFamily="-109" charset="-128"/>
          <a:cs typeface="Trebuchet MS"/>
        </a:defRPr>
      </a:lvl4pPr>
      <a:lvl5pPr marL="2086378" indent="-221596" algn="l" defTabSz="923171" rtl="0" eaLnBrk="0" fontAlgn="base" hangingPunct="0">
        <a:spcBef>
          <a:spcPct val="20000"/>
        </a:spcBef>
        <a:spcAft>
          <a:spcPct val="0"/>
        </a:spcAft>
        <a:buSzPct val="100000"/>
        <a:buChar char="•"/>
        <a:defRPr sz="2600">
          <a:solidFill>
            <a:srgbClr val="FFFFFF"/>
          </a:solidFill>
          <a:latin typeface="Trebuchet MS"/>
          <a:ea typeface="ＭＳ Ｐゴシック" pitchFamily="-109" charset="-128"/>
          <a:cs typeface="Trebuchet MS"/>
        </a:defRPr>
      </a:lvl5pPr>
      <a:lvl6pPr marL="2528660"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6pPr>
      <a:lvl7pPr marL="2962419"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7pPr>
      <a:lvl8pPr marL="3396143"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8pPr>
      <a:lvl9pPr marL="3829894"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9pPr>
    </p:bodyStyle>
    <p:otherStyle>
      <a:defPPr>
        <a:defRPr lang="en-US"/>
      </a:defPPr>
      <a:lvl1pPr marL="0" algn="l" defTabSz="433752" rtl="0" eaLnBrk="1" latinLnBrk="0" hangingPunct="1">
        <a:defRPr sz="1800" kern="1200">
          <a:solidFill>
            <a:schemeClr val="tx1"/>
          </a:solidFill>
          <a:latin typeface="+mn-lt"/>
          <a:ea typeface="+mn-ea"/>
          <a:cs typeface="+mn-cs"/>
        </a:defRPr>
      </a:lvl1pPr>
      <a:lvl2pPr marL="433752" algn="l" defTabSz="433752" rtl="0" eaLnBrk="1" latinLnBrk="0" hangingPunct="1">
        <a:defRPr sz="1800" kern="1200">
          <a:solidFill>
            <a:schemeClr val="tx1"/>
          </a:solidFill>
          <a:latin typeface="+mn-lt"/>
          <a:ea typeface="+mn-ea"/>
          <a:cs typeface="+mn-cs"/>
        </a:defRPr>
      </a:lvl2pPr>
      <a:lvl3pPr marL="867488" algn="l" defTabSz="433752" rtl="0" eaLnBrk="1" latinLnBrk="0" hangingPunct="1">
        <a:defRPr sz="1800" kern="1200">
          <a:solidFill>
            <a:schemeClr val="tx1"/>
          </a:solidFill>
          <a:latin typeface="+mn-lt"/>
          <a:ea typeface="+mn-ea"/>
          <a:cs typeface="+mn-cs"/>
        </a:defRPr>
      </a:lvl3pPr>
      <a:lvl4pPr marL="1301243" algn="l" defTabSz="433752" rtl="0" eaLnBrk="1" latinLnBrk="0" hangingPunct="1">
        <a:defRPr sz="1800" kern="1200">
          <a:solidFill>
            <a:schemeClr val="tx1"/>
          </a:solidFill>
          <a:latin typeface="+mn-lt"/>
          <a:ea typeface="+mn-ea"/>
          <a:cs typeface="+mn-cs"/>
        </a:defRPr>
      </a:lvl4pPr>
      <a:lvl5pPr marL="1734979" algn="l" defTabSz="433752" rtl="0" eaLnBrk="1" latinLnBrk="0" hangingPunct="1">
        <a:defRPr sz="1800" kern="1200">
          <a:solidFill>
            <a:schemeClr val="tx1"/>
          </a:solidFill>
          <a:latin typeface="+mn-lt"/>
          <a:ea typeface="+mn-ea"/>
          <a:cs typeface="+mn-cs"/>
        </a:defRPr>
      </a:lvl5pPr>
      <a:lvl6pPr marL="2168710" algn="l" defTabSz="433752" rtl="0" eaLnBrk="1" latinLnBrk="0" hangingPunct="1">
        <a:defRPr sz="1800" kern="1200">
          <a:solidFill>
            <a:schemeClr val="tx1"/>
          </a:solidFill>
          <a:latin typeface="+mn-lt"/>
          <a:ea typeface="+mn-ea"/>
          <a:cs typeface="+mn-cs"/>
        </a:defRPr>
      </a:lvl6pPr>
      <a:lvl7pPr marL="2602459" algn="l" defTabSz="433752" rtl="0" eaLnBrk="1" latinLnBrk="0" hangingPunct="1">
        <a:defRPr sz="1800" kern="1200">
          <a:solidFill>
            <a:schemeClr val="tx1"/>
          </a:solidFill>
          <a:latin typeface="+mn-lt"/>
          <a:ea typeface="+mn-ea"/>
          <a:cs typeface="+mn-cs"/>
        </a:defRPr>
      </a:lvl7pPr>
      <a:lvl8pPr marL="3036191" algn="l" defTabSz="433752" rtl="0" eaLnBrk="1" latinLnBrk="0" hangingPunct="1">
        <a:defRPr sz="1800" kern="1200">
          <a:solidFill>
            <a:schemeClr val="tx1"/>
          </a:solidFill>
          <a:latin typeface="+mn-lt"/>
          <a:ea typeface="+mn-ea"/>
          <a:cs typeface="+mn-cs"/>
        </a:defRPr>
      </a:lvl8pPr>
      <a:lvl9pPr marL="3469942" algn="l" defTabSz="4337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744538" y="282802"/>
            <a:ext cx="8278812" cy="747713"/>
          </a:xfrm>
          <a:prstGeom prst="rect">
            <a:avLst/>
          </a:prstGeom>
          <a:noFill/>
          <a:ln w="12700">
            <a:noFill/>
            <a:miter lim="800000"/>
            <a:headEnd/>
            <a:tailEnd/>
          </a:ln>
          <a:effectLst>
            <a:outerShdw blurRad="63500" dist="107763" dir="2700000" algn="ctr" rotWithShape="0">
              <a:schemeClr val="tx1">
                <a:alpha val="74998"/>
              </a:schemeClr>
            </a:outerShdw>
          </a:effectLst>
        </p:spPr>
        <p:txBody>
          <a:bodyPr vert="horz" wrap="square" lIns="92199" tIns="45298" rIns="92199" bIns="45298" numCol="1" anchor="ctr" anchorCtr="0" compatLnSpc="1">
            <a:prstTxWarp prst="textNoShape">
              <a:avLst/>
            </a:prstTxWarp>
          </a:bodyPr>
          <a:lstStyle/>
          <a:p>
            <a:pPr lvl="0"/>
            <a:r>
              <a:rPr lang="en-US" dirty="0"/>
              <a:t>Click to edit Master title style</a:t>
            </a:r>
          </a:p>
        </p:txBody>
      </p:sp>
      <p:sp>
        <p:nvSpPr>
          <p:cNvPr id="19459" name="Rectangle 4"/>
          <p:cNvSpPr>
            <a:spLocks noGrp="1" noChangeArrowheads="1"/>
          </p:cNvSpPr>
          <p:nvPr>
            <p:ph type="body" idx="1"/>
          </p:nvPr>
        </p:nvSpPr>
        <p:spPr bwMode="auto">
          <a:xfrm>
            <a:off x="730476" y="1871663"/>
            <a:ext cx="8277225"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199" tIns="45298" rIns="92199" bIns="452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2"/>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050348" y="6610361"/>
            <a:ext cx="585787" cy="588963"/>
          </a:xfrm>
          <a:prstGeom prst="rect">
            <a:avLst/>
          </a:prstGeom>
          <a:noFill/>
          <a:ln>
            <a:noFill/>
          </a:ln>
          <a:extLst/>
        </p:spPr>
      </p:pic>
      <p:pic>
        <p:nvPicPr>
          <p:cNvPr id="5" name="Picture 1" descr="PARADIM Logo WHITE text.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86592" y="6609566"/>
            <a:ext cx="1852205" cy="547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2470791"/>
      </p:ext>
    </p:extLst>
  </p:cSld>
  <p:clrMap bg1="lt1" tx1="dk1" bg2="lt2" tx2="dk2" accent1="accent1" accent2="accent2" accent3="accent3" accent4="accent4" accent5="accent5" accent6="accent6" hlink="hlink" folHlink="folHlink"/>
  <p:sldLayoutIdLst>
    <p:sldLayoutId id="2147483830" r:id="rId1"/>
    <p:sldLayoutId id="2147483831" r:id="rId2"/>
  </p:sldLayoutIdLst>
  <p:txStyles>
    <p:titleStyle>
      <a:lvl1pPr algn="ctr" defTabSz="923171" rtl="0" eaLnBrk="0" fontAlgn="base" hangingPunct="0">
        <a:spcBef>
          <a:spcPct val="0"/>
        </a:spcBef>
        <a:spcAft>
          <a:spcPct val="0"/>
        </a:spcAft>
        <a:defRPr sz="4400" b="1">
          <a:solidFill>
            <a:srgbClr val="FAFD00"/>
          </a:solidFill>
          <a:effectLst>
            <a:outerShdw blurRad="38100" dist="38100" dir="2700000" algn="tl">
              <a:srgbClr val="000000"/>
            </a:outerShdw>
          </a:effectLst>
          <a:latin typeface="Trebuchet MS"/>
          <a:ea typeface="ＭＳ Ｐゴシック" pitchFamily="-109" charset="-128"/>
          <a:cs typeface="Trebuchet MS"/>
        </a:defRPr>
      </a:lvl1pPr>
      <a:lvl2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2pPr>
      <a:lvl3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3pPr>
      <a:lvl4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4pPr>
      <a:lvl5pPr algn="ctr" defTabSz="923171"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5pPr>
      <a:lvl6pPr marL="433752"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6pPr>
      <a:lvl7pPr marL="867488"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7pPr>
      <a:lvl8pPr marL="1301243"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8pPr>
      <a:lvl9pPr marL="1734979" algn="ctr" defTabSz="932237"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9pPr>
    </p:titleStyle>
    <p:bodyStyle>
      <a:lvl1pPr marL="340048" indent="-340048" algn="l" defTabSz="923171" rtl="0" eaLnBrk="0" fontAlgn="base" hangingPunct="0">
        <a:spcBef>
          <a:spcPct val="20000"/>
        </a:spcBef>
        <a:spcAft>
          <a:spcPct val="0"/>
        </a:spcAft>
        <a:buSzPct val="100000"/>
        <a:buChar char="•"/>
        <a:defRPr sz="3900">
          <a:solidFill>
            <a:srgbClr val="FFFFFF"/>
          </a:solidFill>
          <a:latin typeface="Trebuchet MS"/>
          <a:ea typeface="ＭＳ Ｐゴシック" pitchFamily="-109" charset="-128"/>
          <a:cs typeface="Trebuchet MS"/>
        </a:defRPr>
      </a:lvl1pPr>
      <a:lvl2pPr marL="749289" indent="-283106" algn="l" defTabSz="923171" rtl="0" eaLnBrk="0" fontAlgn="base" hangingPunct="0">
        <a:spcBef>
          <a:spcPct val="20000"/>
        </a:spcBef>
        <a:spcAft>
          <a:spcPct val="0"/>
        </a:spcAft>
        <a:buSzPct val="100000"/>
        <a:buChar char="–"/>
        <a:defRPr sz="3400">
          <a:solidFill>
            <a:srgbClr val="FFFFFF"/>
          </a:solidFill>
          <a:latin typeface="Trebuchet MS"/>
          <a:ea typeface="ＭＳ Ｐゴシック" pitchFamily="-109" charset="-128"/>
          <a:cs typeface="Trebuchet MS"/>
        </a:defRPr>
      </a:lvl2pPr>
      <a:lvl3pPr marL="1155504" indent="-221596" algn="l" defTabSz="923171" rtl="0" eaLnBrk="0" fontAlgn="base" hangingPunct="0">
        <a:spcBef>
          <a:spcPct val="20000"/>
        </a:spcBef>
        <a:spcAft>
          <a:spcPct val="0"/>
        </a:spcAft>
        <a:buSzPct val="100000"/>
        <a:buChar char="•"/>
        <a:defRPr sz="3000">
          <a:solidFill>
            <a:srgbClr val="FFFFFF"/>
          </a:solidFill>
          <a:latin typeface="Trebuchet MS"/>
          <a:ea typeface="ＭＳ Ｐゴシック" pitchFamily="-109" charset="-128"/>
          <a:cs typeface="Trebuchet MS"/>
        </a:defRPr>
      </a:lvl3pPr>
      <a:lvl4pPr marL="1620165" indent="-223126" algn="l" defTabSz="923171" rtl="0" eaLnBrk="0" fontAlgn="base" hangingPunct="0">
        <a:spcBef>
          <a:spcPct val="20000"/>
        </a:spcBef>
        <a:spcAft>
          <a:spcPct val="0"/>
        </a:spcAft>
        <a:buSzPct val="100000"/>
        <a:buChar char="–"/>
        <a:defRPr sz="2600">
          <a:solidFill>
            <a:srgbClr val="FFFFFF"/>
          </a:solidFill>
          <a:latin typeface="Trebuchet MS"/>
          <a:ea typeface="ＭＳ Ｐゴシック" pitchFamily="-109" charset="-128"/>
          <a:cs typeface="Trebuchet MS"/>
        </a:defRPr>
      </a:lvl4pPr>
      <a:lvl5pPr marL="2086378" indent="-221596" algn="l" defTabSz="923171" rtl="0" eaLnBrk="0" fontAlgn="base" hangingPunct="0">
        <a:spcBef>
          <a:spcPct val="20000"/>
        </a:spcBef>
        <a:spcAft>
          <a:spcPct val="0"/>
        </a:spcAft>
        <a:buSzPct val="100000"/>
        <a:buChar char="•"/>
        <a:defRPr sz="2600">
          <a:solidFill>
            <a:srgbClr val="FFFFFF"/>
          </a:solidFill>
          <a:latin typeface="Trebuchet MS"/>
          <a:ea typeface="ＭＳ Ｐゴシック" pitchFamily="-109" charset="-128"/>
          <a:cs typeface="Trebuchet MS"/>
        </a:defRPr>
      </a:lvl5pPr>
      <a:lvl6pPr marL="2528660"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6pPr>
      <a:lvl7pPr marL="2962419"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7pPr>
      <a:lvl8pPr marL="3396143"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8pPr>
      <a:lvl9pPr marL="3829894" indent="-231951" algn="l" defTabSz="932237" rtl="0" eaLnBrk="0" fontAlgn="base" hangingPunct="0">
        <a:spcBef>
          <a:spcPct val="20000"/>
        </a:spcBef>
        <a:spcAft>
          <a:spcPct val="0"/>
        </a:spcAft>
        <a:buSzPct val="100000"/>
        <a:buChar char="•"/>
        <a:defRPr sz="2600">
          <a:solidFill>
            <a:srgbClr val="FFFFFF"/>
          </a:solidFill>
          <a:latin typeface="+mn-lt"/>
          <a:ea typeface="ＭＳ Ｐゴシック" pitchFamily="-109" charset="-128"/>
        </a:defRPr>
      </a:lvl9pPr>
    </p:bodyStyle>
    <p:otherStyle>
      <a:defPPr>
        <a:defRPr lang="en-US"/>
      </a:defPPr>
      <a:lvl1pPr marL="0" algn="l" defTabSz="433752" rtl="0" eaLnBrk="1" latinLnBrk="0" hangingPunct="1">
        <a:defRPr sz="1800" kern="1200">
          <a:solidFill>
            <a:schemeClr val="tx1"/>
          </a:solidFill>
          <a:latin typeface="+mn-lt"/>
          <a:ea typeface="+mn-ea"/>
          <a:cs typeface="+mn-cs"/>
        </a:defRPr>
      </a:lvl1pPr>
      <a:lvl2pPr marL="433752" algn="l" defTabSz="433752" rtl="0" eaLnBrk="1" latinLnBrk="0" hangingPunct="1">
        <a:defRPr sz="1800" kern="1200">
          <a:solidFill>
            <a:schemeClr val="tx1"/>
          </a:solidFill>
          <a:latin typeface="+mn-lt"/>
          <a:ea typeface="+mn-ea"/>
          <a:cs typeface="+mn-cs"/>
        </a:defRPr>
      </a:lvl2pPr>
      <a:lvl3pPr marL="867488" algn="l" defTabSz="433752" rtl="0" eaLnBrk="1" latinLnBrk="0" hangingPunct="1">
        <a:defRPr sz="1800" kern="1200">
          <a:solidFill>
            <a:schemeClr val="tx1"/>
          </a:solidFill>
          <a:latin typeface="+mn-lt"/>
          <a:ea typeface="+mn-ea"/>
          <a:cs typeface="+mn-cs"/>
        </a:defRPr>
      </a:lvl3pPr>
      <a:lvl4pPr marL="1301243" algn="l" defTabSz="433752" rtl="0" eaLnBrk="1" latinLnBrk="0" hangingPunct="1">
        <a:defRPr sz="1800" kern="1200">
          <a:solidFill>
            <a:schemeClr val="tx1"/>
          </a:solidFill>
          <a:latin typeface="+mn-lt"/>
          <a:ea typeface="+mn-ea"/>
          <a:cs typeface="+mn-cs"/>
        </a:defRPr>
      </a:lvl4pPr>
      <a:lvl5pPr marL="1734979" algn="l" defTabSz="433752" rtl="0" eaLnBrk="1" latinLnBrk="0" hangingPunct="1">
        <a:defRPr sz="1800" kern="1200">
          <a:solidFill>
            <a:schemeClr val="tx1"/>
          </a:solidFill>
          <a:latin typeface="+mn-lt"/>
          <a:ea typeface="+mn-ea"/>
          <a:cs typeface="+mn-cs"/>
        </a:defRPr>
      </a:lvl5pPr>
      <a:lvl6pPr marL="2168710" algn="l" defTabSz="433752" rtl="0" eaLnBrk="1" latinLnBrk="0" hangingPunct="1">
        <a:defRPr sz="1800" kern="1200">
          <a:solidFill>
            <a:schemeClr val="tx1"/>
          </a:solidFill>
          <a:latin typeface="+mn-lt"/>
          <a:ea typeface="+mn-ea"/>
          <a:cs typeface="+mn-cs"/>
        </a:defRPr>
      </a:lvl6pPr>
      <a:lvl7pPr marL="2602459" algn="l" defTabSz="433752" rtl="0" eaLnBrk="1" latinLnBrk="0" hangingPunct="1">
        <a:defRPr sz="1800" kern="1200">
          <a:solidFill>
            <a:schemeClr val="tx1"/>
          </a:solidFill>
          <a:latin typeface="+mn-lt"/>
          <a:ea typeface="+mn-ea"/>
          <a:cs typeface="+mn-cs"/>
        </a:defRPr>
      </a:lvl7pPr>
      <a:lvl8pPr marL="3036191" algn="l" defTabSz="433752" rtl="0" eaLnBrk="1" latinLnBrk="0" hangingPunct="1">
        <a:defRPr sz="1800" kern="1200">
          <a:solidFill>
            <a:schemeClr val="tx1"/>
          </a:solidFill>
          <a:latin typeface="+mn-lt"/>
          <a:ea typeface="+mn-ea"/>
          <a:cs typeface="+mn-cs"/>
        </a:defRPr>
      </a:lvl8pPr>
      <a:lvl9pPr marL="3469942" algn="l" defTabSz="4337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9.png"/><Relationship Id="rId18" Type="http://schemas.openxmlformats.org/officeDocument/2006/relationships/image" Target="../media/image69.png"/><Relationship Id="rId3" Type="http://schemas.openxmlformats.org/officeDocument/2006/relationships/slideLayout" Target="../slideLayouts/slideLayout1.xml"/><Relationship Id="rId21" Type="http://schemas.openxmlformats.org/officeDocument/2006/relationships/image" Target="../media/image72.png"/><Relationship Id="rId7" Type="http://schemas.openxmlformats.org/officeDocument/2006/relationships/image" Target="../media/image34.jpeg"/><Relationship Id="rId12" Type="http://schemas.openxmlformats.org/officeDocument/2006/relationships/image" Target="../media/image38.png"/><Relationship Id="rId17" Type="http://schemas.openxmlformats.org/officeDocument/2006/relationships/image" Target="../media/image48.png"/><Relationship Id="rId25" Type="http://schemas.openxmlformats.org/officeDocument/2006/relationships/image" Target="../media/image76.png"/><Relationship Id="rId2" Type="http://schemas.openxmlformats.org/officeDocument/2006/relationships/video" Target="../media/media4.wmv"/><Relationship Id="rId16" Type="http://schemas.openxmlformats.org/officeDocument/2006/relationships/image" Target="../media/image42.png"/><Relationship Id="rId20" Type="http://schemas.openxmlformats.org/officeDocument/2006/relationships/image" Target="../media/image71.png"/><Relationship Id="rId1" Type="http://schemas.microsoft.com/office/2007/relationships/media" Target="../media/media4.wmv"/><Relationship Id="rId6" Type="http://schemas.openxmlformats.org/officeDocument/2006/relationships/image" Target="../media/image9.jpeg"/><Relationship Id="rId11" Type="http://schemas.openxmlformats.org/officeDocument/2006/relationships/image" Target="../media/image37.png"/><Relationship Id="rId24" Type="http://schemas.openxmlformats.org/officeDocument/2006/relationships/image" Target="../media/image75.png"/><Relationship Id="rId5" Type="http://schemas.openxmlformats.org/officeDocument/2006/relationships/image" Target="../media/image33.jpeg"/><Relationship Id="rId15" Type="http://schemas.openxmlformats.org/officeDocument/2006/relationships/image" Target="../media/image41.png"/><Relationship Id="rId23" Type="http://schemas.openxmlformats.org/officeDocument/2006/relationships/image" Target="../media/image74.jpg"/><Relationship Id="rId10" Type="http://schemas.openxmlformats.org/officeDocument/2006/relationships/image" Target="../media/image36.png"/><Relationship Id="rId19" Type="http://schemas.openxmlformats.org/officeDocument/2006/relationships/image" Target="../media/image70.png"/><Relationship Id="rId4" Type="http://schemas.openxmlformats.org/officeDocument/2006/relationships/notesSlide" Target="../notesSlides/notesSlide6.xml"/><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tiff"/></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1.png"/><Relationship Id="rId18" Type="http://schemas.openxmlformats.org/officeDocument/2006/relationships/image" Target="../media/image39.png"/><Relationship Id="rId26" Type="http://schemas.openxmlformats.org/officeDocument/2006/relationships/image" Target="../media/image47.png"/><Relationship Id="rId3" Type="http://schemas.microsoft.com/office/2007/relationships/media" Target="../media/media2.wmv"/><Relationship Id="rId21" Type="http://schemas.openxmlformats.org/officeDocument/2006/relationships/image" Target="../media/image42.png"/><Relationship Id="rId7" Type="http://schemas.openxmlformats.org/officeDocument/2006/relationships/slideLayout" Target="../slideLayouts/slideLayout1.xml"/><Relationship Id="rId12" Type="http://schemas.openxmlformats.org/officeDocument/2006/relationships/image" Target="../media/image34.jpe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video" Target="../media/media1.wmv"/><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9.jpeg"/><Relationship Id="rId24" Type="http://schemas.openxmlformats.org/officeDocument/2006/relationships/image" Target="../media/image45.jpeg"/><Relationship Id="rId5" Type="http://schemas.microsoft.com/office/2007/relationships/media" Target="../media/media3.wmv"/><Relationship Id="rId15" Type="http://schemas.openxmlformats.org/officeDocument/2006/relationships/image" Target="../media/image36.png"/><Relationship Id="rId23" Type="http://schemas.openxmlformats.org/officeDocument/2006/relationships/image" Target="../media/image44.jpeg"/><Relationship Id="rId28" Type="http://schemas.openxmlformats.org/officeDocument/2006/relationships/image" Target="../media/image49.png"/><Relationship Id="rId10" Type="http://schemas.openxmlformats.org/officeDocument/2006/relationships/image" Target="../media/image33.jpeg"/><Relationship Id="rId19" Type="http://schemas.openxmlformats.org/officeDocument/2006/relationships/image" Target="../media/image40.png"/><Relationship Id="rId4" Type="http://schemas.openxmlformats.org/officeDocument/2006/relationships/video" Target="../media/media2.wmv"/><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9.png"/><Relationship Id="rId5" Type="http://schemas.openxmlformats.org/officeDocument/2006/relationships/image" Target="../media/image34.jpeg"/><Relationship Id="rId15" Type="http://schemas.openxmlformats.org/officeDocument/2006/relationships/image" Target="../media/image68.jpeg"/><Relationship Id="rId10" Type="http://schemas.openxmlformats.org/officeDocument/2006/relationships/image" Target="../media/image38.png"/><Relationship Id="rId4" Type="http://schemas.openxmlformats.org/officeDocument/2006/relationships/image" Target="../media/image9.jpe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53"/>
            <a:ext cx="9745663" cy="7309247"/>
          </a:xfrm>
          <a:prstGeom prst="rect">
            <a:avLst/>
          </a:prstGeom>
        </p:spPr>
      </p:pic>
    </p:spTree>
    <p:extLst>
      <p:ext uri="{BB962C8B-B14F-4D97-AF65-F5344CB8AC3E}">
        <p14:creationId xmlns:p14="http://schemas.microsoft.com/office/powerpoint/2010/main" val="342135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0" y="-9515"/>
            <a:ext cx="9737725" cy="747713"/>
          </a:xfrm>
        </p:spPr>
        <p:txBody>
          <a:bodyPr/>
          <a:lstStyle/>
          <a:p>
            <a:pPr defTabSz="965363" eaLnBrk="1" hangingPunct="1"/>
            <a:r>
              <a:rPr lang="en-US" sz="3600" dirty="0"/>
              <a:t>Maximizing Data Availability and Usability</a:t>
            </a:r>
          </a:p>
        </p:txBody>
      </p:sp>
      <p:sp>
        <p:nvSpPr>
          <p:cNvPr id="4100" name="Rectangle 18"/>
          <p:cNvSpPr>
            <a:spLocks noChangeAspect="1" noChangeArrowheads="1"/>
          </p:cNvSpPr>
          <p:nvPr/>
        </p:nvSpPr>
        <p:spPr bwMode="auto">
          <a:xfrm>
            <a:off x="34242375" y="12068180"/>
            <a:ext cx="5610225" cy="5534025"/>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1987" name="Picture 2" descr="08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Box 13"/>
          <p:cNvSpPr txBox="1">
            <a:spLocks noChangeAspect="1" noChangeArrowheads="1"/>
          </p:cNvSpPr>
          <p:nvPr/>
        </p:nvSpPr>
        <p:spPr bwMode="auto">
          <a:xfrm>
            <a:off x="34539247" y="120396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1989" name="Group 174"/>
          <p:cNvGrpSpPr>
            <a:grpSpLocks noChangeAspect="1"/>
          </p:cNvGrpSpPr>
          <p:nvPr/>
        </p:nvGrpSpPr>
        <p:grpSpPr bwMode="auto">
          <a:xfrm>
            <a:off x="39612890" y="11049000"/>
            <a:ext cx="2678112" cy="2516188"/>
            <a:chOff x="6919913" y="1447800"/>
            <a:chExt cx="2300287" cy="2160230"/>
          </a:xfrm>
        </p:grpSpPr>
        <p:pic>
          <p:nvPicPr>
            <p:cNvPr id="42927" name="Picture 3" descr="diffuse schematic figur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2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1990" name="Picture 23" descr="Picture 12.jpg                                                 00085FD8MONTY                          C2BB4E5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8" descr="stm_schematic"/>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Rectangle 300"/>
          <p:cNvSpPr>
            <a:spLocks noChangeArrowheads="1"/>
          </p:cNvSpPr>
          <p:nvPr/>
        </p:nvSpPr>
        <p:spPr bwMode="auto">
          <a:xfrm>
            <a:off x="40157403"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nchor="ctr"/>
          <a:lstStyle/>
          <a:p>
            <a:endParaRPr lang="en-US">
              <a:solidFill>
                <a:srgbClr val="FC0128"/>
              </a:solidFill>
            </a:endParaRPr>
          </a:p>
        </p:txBody>
      </p:sp>
      <p:grpSp>
        <p:nvGrpSpPr>
          <p:cNvPr id="41993" name="Group 34"/>
          <p:cNvGrpSpPr>
            <a:grpSpLocks noChangeAspect="1"/>
          </p:cNvGrpSpPr>
          <p:nvPr/>
        </p:nvGrpSpPr>
        <p:grpSpPr bwMode="auto">
          <a:xfrm>
            <a:off x="40233603" y="15621005"/>
            <a:ext cx="2065338" cy="2513013"/>
            <a:chOff x="531813" y="2551135"/>
            <a:chExt cx="3638550" cy="3595665"/>
          </a:xfrm>
        </p:grpSpPr>
        <p:grpSp>
          <p:nvGrpSpPr>
            <p:cNvPr id="42793" name="Group 3"/>
            <p:cNvGrpSpPr>
              <a:grpSpLocks noChangeAspect="1"/>
            </p:cNvGrpSpPr>
            <p:nvPr/>
          </p:nvGrpSpPr>
          <p:grpSpPr bwMode="auto">
            <a:xfrm>
              <a:off x="531813" y="4337050"/>
              <a:ext cx="2747962" cy="433388"/>
              <a:chOff x="1148" y="2757"/>
              <a:chExt cx="1540" cy="233"/>
            </a:xfrm>
          </p:grpSpPr>
          <p:grpSp>
            <p:nvGrpSpPr>
              <p:cNvPr id="42922" name="Group 4"/>
              <p:cNvGrpSpPr>
                <a:grpSpLocks noChangeAspect="1"/>
              </p:cNvGrpSpPr>
              <p:nvPr/>
            </p:nvGrpSpPr>
            <p:grpSpPr bwMode="auto">
              <a:xfrm>
                <a:off x="1159" y="2757"/>
                <a:ext cx="1529" cy="233"/>
                <a:chOff x="1152" y="2757"/>
                <a:chExt cx="1536" cy="233"/>
              </a:xfrm>
            </p:grpSpPr>
            <p:sp>
              <p:nvSpPr>
                <p:cNvPr id="4292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92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92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79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79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79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80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82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830" name="Group 54"/>
            <p:cNvGrpSpPr>
              <a:grpSpLocks noChangeAspect="1"/>
            </p:cNvGrpSpPr>
            <p:nvPr/>
          </p:nvGrpSpPr>
          <p:grpSpPr bwMode="auto">
            <a:xfrm>
              <a:off x="3490913" y="5029200"/>
              <a:ext cx="100012" cy="762000"/>
              <a:chOff x="4320" y="3456"/>
              <a:chExt cx="96" cy="384"/>
            </a:xfrm>
          </p:grpSpPr>
          <p:grpSp>
            <p:nvGrpSpPr>
              <p:cNvPr id="42912" name="Group 55" descr="50%"/>
              <p:cNvGrpSpPr>
                <a:grpSpLocks noChangeAspect="1"/>
              </p:cNvGrpSpPr>
              <p:nvPr/>
            </p:nvGrpSpPr>
            <p:grpSpPr bwMode="auto">
              <a:xfrm>
                <a:off x="4320" y="3456"/>
                <a:ext cx="96" cy="192"/>
                <a:chOff x="4320" y="3456"/>
                <a:chExt cx="96" cy="192"/>
              </a:xfrm>
            </p:grpSpPr>
            <p:sp>
              <p:nvSpPr>
                <p:cNvPr id="4291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913" name="Group 60" descr="50%"/>
              <p:cNvGrpSpPr>
                <a:grpSpLocks noChangeAspect="1"/>
              </p:cNvGrpSpPr>
              <p:nvPr/>
            </p:nvGrpSpPr>
            <p:grpSpPr bwMode="auto">
              <a:xfrm>
                <a:off x="4320" y="3648"/>
                <a:ext cx="96" cy="192"/>
                <a:chOff x="4320" y="3456"/>
                <a:chExt cx="96" cy="192"/>
              </a:xfrm>
            </p:grpSpPr>
            <p:sp>
              <p:nvSpPr>
                <p:cNvPr id="4291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831" name="Group 67"/>
            <p:cNvGrpSpPr>
              <a:grpSpLocks noChangeAspect="1"/>
            </p:cNvGrpSpPr>
            <p:nvPr/>
          </p:nvGrpSpPr>
          <p:grpSpPr bwMode="auto">
            <a:xfrm>
              <a:off x="728682" y="2551135"/>
              <a:ext cx="2176468" cy="1247780"/>
              <a:chOff x="3773" y="3360"/>
              <a:chExt cx="1371" cy="786"/>
            </a:xfrm>
          </p:grpSpPr>
          <p:sp>
            <p:nvSpPr>
              <p:cNvPr id="4283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840" name="Group 69"/>
              <p:cNvGrpSpPr>
                <a:grpSpLocks noChangeAspect="1"/>
              </p:cNvGrpSpPr>
              <p:nvPr/>
            </p:nvGrpSpPr>
            <p:grpSpPr bwMode="auto">
              <a:xfrm>
                <a:off x="4481" y="3454"/>
                <a:ext cx="106" cy="477"/>
                <a:chOff x="4481" y="3445"/>
                <a:chExt cx="106" cy="486"/>
              </a:xfrm>
            </p:grpSpPr>
            <p:sp>
              <p:nvSpPr>
                <p:cNvPr id="4290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90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910" name="Picture 7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1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841" name="Picture 7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2" name="Picture 7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3" name="Picture 76"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44"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84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846" name="Picture 79"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7" name="Picture 80"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8" name="Picture 8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9" name="Picture 82"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0" name="Picture 83"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1" name="Picture 84"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2" name="Picture 85"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3" name="Picture 86"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4" name="Picture 87"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5" name="Picture 8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6" name="Picture 89"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7" name="Picture 90"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8" name="Picture 9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9" name="Picture 92"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0" name="Picture 93"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1" name="Picture 9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2" name="Picture 9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3" name="Picture 9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4" name="Picture 9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5" name="Picture 9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6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6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868" name="Picture 10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6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7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871" name="Picture 104"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2" name="Picture 105"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3" name="Picture 106"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4" name="Picture 107"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5" name="Picture 108"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6" name="Picture 109"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7" name="Picture 110"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8" name="Picture 111"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9" name="Picture 112"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0" name="Picture 113"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1" name="Picture 114"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2" name="Picture 115"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3" name="Picture 116"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4" name="Picture 117"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5" name="Picture 118"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6" name="Picture 119"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7" name="Picture 120"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8" name="Picture 121"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9" name="Picture 122"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0" name="Picture 123"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1" name="Picture 124"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2" name="Picture 125"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3" name="Picture 12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4" name="Picture 12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5" name="Picture 128"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6" name="Picture 129"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7" name="Picture 130"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8" name="Picture 13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9" name="Picture 13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0" name="Picture 133"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1" name="Picture 13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2" name="Picture 13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3" name="Picture 13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4" name="Picture 13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5" name="Picture 138"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 name="Picture 139"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83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957" name="Rectangle 74"/>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08" name="Right Arrow 163"/>
          <p:cNvSpPr>
            <a:spLocks noChangeAspect="1" noChangeArrowheads="1"/>
          </p:cNvSpPr>
          <p:nvPr/>
        </p:nvSpPr>
        <p:spPr bwMode="auto">
          <a:xfrm rot="-9130438">
            <a:off x="33945524" y="12623809"/>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09" name="Right Arrow 164"/>
          <p:cNvSpPr>
            <a:spLocks noChangeAspect="1" noChangeArrowheads="1"/>
          </p:cNvSpPr>
          <p:nvPr/>
        </p:nvSpPr>
        <p:spPr bwMode="auto">
          <a:xfrm rot="1617048">
            <a:off x="33909000" y="13349297"/>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0" name="Right Arrow 14"/>
          <p:cNvSpPr>
            <a:spLocks noChangeAspect="1" noChangeArrowheads="1"/>
          </p:cNvSpPr>
          <p:nvPr/>
        </p:nvSpPr>
        <p:spPr bwMode="auto">
          <a:xfrm rot="1669562">
            <a:off x="38950907" y="16357610"/>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1" name="Right Arrow 21"/>
          <p:cNvSpPr>
            <a:spLocks noChangeAspect="1" noChangeArrowheads="1"/>
          </p:cNvSpPr>
          <p:nvPr/>
        </p:nvSpPr>
        <p:spPr bwMode="auto">
          <a:xfrm rot="-9182952">
            <a:off x="39174738" y="15595603"/>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2" name="Right Arrow 14"/>
          <p:cNvSpPr>
            <a:spLocks noChangeAspect="1" noChangeArrowheads="1"/>
          </p:cNvSpPr>
          <p:nvPr/>
        </p:nvSpPr>
        <p:spPr bwMode="auto">
          <a:xfrm rot="-2460000">
            <a:off x="39200139" y="13487409"/>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3" name="Right Arrow 21"/>
          <p:cNvSpPr>
            <a:spLocks noChangeAspect="1" noChangeArrowheads="1"/>
          </p:cNvSpPr>
          <p:nvPr/>
        </p:nvSpPr>
        <p:spPr bwMode="auto">
          <a:xfrm rot="8280000">
            <a:off x="38938200" y="131064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4" name="Right Arrow 14"/>
          <p:cNvSpPr>
            <a:spLocks noChangeAspect="1" noChangeArrowheads="1"/>
          </p:cNvSpPr>
          <p:nvPr/>
        </p:nvSpPr>
        <p:spPr bwMode="auto">
          <a:xfrm rot="8329562">
            <a:off x="34088388" y="15621009"/>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5" name="Right Arrow 21"/>
          <p:cNvSpPr>
            <a:spLocks noChangeAspect="1" noChangeArrowheads="1"/>
          </p:cNvSpPr>
          <p:nvPr/>
        </p:nvSpPr>
        <p:spPr bwMode="auto">
          <a:xfrm rot="-2522952">
            <a:off x="34594800" y="16078209"/>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02" name="TextBox 13"/>
          <p:cNvSpPr txBox="1">
            <a:spLocks noChangeAspect="1" noChangeArrowheads="1"/>
          </p:cNvSpPr>
          <p:nvPr/>
        </p:nvSpPr>
        <p:spPr bwMode="auto">
          <a:xfrm>
            <a:off x="35042486" y="16687806"/>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03" name="TextBox 13"/>
          <p:cNvSpPr txBox="1">
            <a:spLocks noChangeAspect="1" noChangeArrowheads="1"/>
          </p:cNvSpPr>
          <p:nvPr/>
        </p:nvSpPr>
        <p:spPr bwMode="auto">
          <a:xfrm>
            <a:off x="31305506" y="14341485"/>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04" name="TextBox 13"/>
          <p:cNvSpPr txBox="1">
            <a:spLocks noChangeAspect="1" noChangeArrowheads="1"/>
          </p:cNvSpPr>
          <p:nvPr/>
        </p:nvSpPr>
        <p:spPr bwMode="auto">
          <a:xfrm>
            <a:off x="40000249" y="135636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05" name="TextBox 13"/>
          <p:cNvSpPr txBox="1">
            <a:spLocks noChangeAspect="1" noChangeArrowheads="1"/>
          </p:cNvSpPr>
          <p:nvPr/>
        </p:nvSpPr>
        <p:spPr bwMode="auto">
          <a:xfrm>
            <a:off x="36020383" y="176022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sp>
        <p:nvSpPr>
          <p:cNvPr id="4120" name="Rectangle 175"/>
          <p:cNvSpPr>
            <a:spLocks noChangeAspect="1" noChangeArrowheads="1"/>
          </p:cNvSpPr>
          <p:nvPr/>
        </p:nvSpPr>
        <p:spPr bwMode="auto">
          <a:xfrm>
            <a:off x="34394775" y="12220580"/>
            <a:ext cx="5610225" cy="5534025"/>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007" name="Picture 2" descr="08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204400" y="126492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08" name="TextBox 13"/>
          <p:cNvSpPr txBox="1">
            <a:spLocks noChangeAspect="1" noChangeArrowheads="1"/>
          </p:cNvSpPr>
          <p:nvPr/>
        </p:nvSpPr>
        <p:spPr bwMode="auto">
          <a:xfrm>
            <a:off x="34691646" y="121920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009" name="Group 174"/>
          <p:cNvGrpSpPr>
            <a:grpSpLocks noChangeAspect="1"/>
          </p:cNvGrpSpPr>
          <p:nvPr/>
        </p:nvGrpSpPr>
        <p:grpSpPr bwMode="auto">
          <a:xfrm>
            <a:off x="39765289" y="11201400"/>
            <a:ext cx="2678112" cy="2516188"/>
            <a:chOff x="6919913" y="1447800"/>
            <a:chExt cx="2300287" cy="2160230"/>
          </a:xfrm>
        </p:grpSpPr>
        <p:pic>
          <p:nvPicPr>
            <p:cNvPr id="42791" name="Picture 3" descr="diffuse schematic figur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92"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010" name="Picture 23" descr="Picture 12.jpg                                                 00085FD8MONTY                          C2BB4E5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70600" y="112014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1" name="Picture 8" descr="stm_schematic"/>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546800" y="159273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12" name="Rectangle 300"/>
          <p:cNvSpPr>
            <a:spLocks noChangeArrowheads="1"/>
          </p:cNvSpPr>
          <p:nvPr/>
        </p:nvSpPr>
        <p:spPr bwMode="auto">
          <a:xfrm>
            <a:off x="40309802" y="156972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nchor="ctr"/>
          <a:lstStyle/>
          <a:p>
            <a:endParaRPr lang="en-US">
              <a:solidFill>
                <a:srgbClr val="FC0128"/>
              </a:solidFill>
            </a:endParaRPr>
          </a:p>
        </p:txBody>
      </p:sp>
      <p:grpSp>
        <p:nvGrpSpPr>
          <p:cNvPr id="42013" name="Group 34"/>
          <p:cNvGrpSpPr>
            <a:grpSpLocks noChangeAspect="1"/>
          </p:cNvGrpSpPr>
          <p:nvPr/>
        </p:nvGrpSpPr>
        <p:grpSpPr bwMode="auto">
          <a:xfrm>
            <a:off x="40386002" y="15773406"/>
            <a:ext cx="2065338" cy="2513013"/>
            <a:chOff x="531813" y="2551135"/>
            <a:chExt cx="3638550" cy="3595665"/>
          </a:xfrm>
        </p:grpSpPr>
        <p:grpSp>
          <p:nvGrpSpPr>
            <p:cNvPr id="42657" name="Group 3"/>
            <p:cNvGrpSpPr>
              <a:grpSpLocks noChangeAspect="1"/>
            </p:cNvGrpSpPr>
            <p:nvPr/>
          </p:nvGrpSpPr>
          <p:grpSpPr bwMode="auto">
            <a:xfrm>
              <a:off x="531813" y="4337050"/>
              <a:ext cx="2747962" cy="433388"/>
              <a:chOff x="1148" y="2757"/>
              <a:chExt cx="1540" cy="233"/>
            </a:xfrm>
          </p:grpSpPr>
          <p:grpSp>
            <p:nvGrpSpPr>
              <p:cNvPr id="42786" name="Group 4"/>
              <p:cNvGrpSpPr>
                <a:grpSpLocks noChangeAspect="1"/>
              </p:cNvGrpSpPr>
              <p:nvPr/>
            </p:nvGrpSpPr>
            <p:grpSpPr bwMode="auto">
              <a:xfrm>
                <a:off x="1159" y="2757"/>
                <a:ext cx="1529" cy="233"/>
                <a:chOff x="1152" y="2757"/>
                <a:chExt cx="1536" cy="233"/>
              </a:xfrm>
            </p:grpSpPr>
            <p:sp>
              <p:nvSpPr>
                <p:cNvPr id="42789"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790"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787"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8"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658"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659"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660"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1"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2"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3"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664"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5"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6"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7"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8"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9"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0"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1"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2"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3"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4"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5"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6"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7"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8"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9"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0"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1"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2"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3"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4"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5"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6"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7"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8"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9"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0"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1"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2"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693"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694" name="Group 54"/>
            <p:cNvGrpSpPr>
              <a:grpSpLocks noChangeAspect="1"/>
            </p:cNvGrpSpPr>
            <p:nvPr/>
          </p:nvGrpSpPr>
          <p:grpSpPr bwMode="auto">
            <a:xfrm>
              <a:off x="3490913" y="5029200"/>
              <a:ext cx="100012" cy="762000"/>
              <a:chOff x="4320" y="3456"/>
              <a:chExt cx="96" cy="384"/>
            </a:xfrm>
          </p:grpSpPr>
          <p:grpSp>
            <p:nvGrpSpPr>
              <p:cNvPr id="42776" name="Group 55" descr="50%"/>
              <p:cNvGrpSpPr>
                <a:grpSpLocks noChangeAspect="1"/>
              </p:cNvGrpSpPr>
              <p:nvPr/>
            </p:nvGrpSpPr>
            <p:grpSpPr bwMode="auto">
              <a:xfrm>
                <a:off x="4320" y="3456"/>
                <a:ext cx="96" cy="192"/>
                <a:chOff x="4320" y="3456"/>
                <a:chExt cx="96" cy="192"/>
              </a:xfrm>
            </p:grpSpPr>
            <p:sp>
              <p:nvSpPr>
                <p:cNvPr id="42782"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3"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4"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5"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777" name="Group 60" descr="50%"/>
              <p:cNvGrpSpPr>
                <a:grpSpLocks noChangeAspect="1"/>
              </p:cNvGrpSpPr>
              <p:nvPr/>
            </p:nvGrpSpPr>
            <p:grpSpPr bwMode="auto">
              <a:xfrm>
                <a:off x="4320" y="3648"/>
                <a:ext cx="96" cy="192"/>
                <a:chOff x="4320" y="3456"/>
                <a:chExt cx="96" cy="192"/>
              </a:xfrm>
            </p:grpSpPr>
            <p:sp>
              <p:nvSpPr>
                <p:cNvPr id="42778"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79"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0"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1"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695" name="Group 67"/>
            <p:cNvGrpSpPr>
              <a:grpSpLocks noChangeAspect="1"/>
            </p:cNvGrpSpPr>
            <p:nvPr/>
          </p:nvGrpSpPr>
          <p:grpSpPr bwMode="auto">
            <a:xfrm>
              <a:off x="728682" y="2551135"/>
              <a:ext cx="2176468" cy="1247780"/>
              <a:chOff x="3773" y="3360"/>
              <a:chExt cx="1371" cy="786"/>
            </a:xfrm>
          </p:grpSpPr>
          <p:sp>
            <p:nvSpPr>
              <p:cNvPr id="42703"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704" name="Group 69"/>
              <p:cNvGrpSpPr>
                <a:grpSpLocks noChangeAspect="1"/>
              </p:cNvGrpSpPr>
              <p:nvPr/>
            </p:nvGrpSpPr>
            <p:grpSpPr bwMode="auto">
              <a:xfrm>
                <a:off x="4481" y="3454"/>
                <a:ext cx="106" cy="477"/>
                <a:chOff x="4481" y="3445"/>
                <a:chExt cx="106" cy="486"/>
              </a:xfrm>
            </p:grpSpPr>
            <p:sp>
              <p:nvSpPr>
                <p:cNvPr id="42772"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73"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774" name="Picture 7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5"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705" name="Picture 7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6" name="Picture 7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7" name="Picture 76"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8"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709"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710" name="Picture 79"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1" name="Picture 80"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2" name="Picture 8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3" name="Picture 82"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4" name="Picture 83"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5" name="Picture 84"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6" name="Picture 85"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7" name="Picture 86"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8" name="Picture 87"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9" name="Picture 8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0" name="Picture 89"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1" name="Picture 90"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2" name="Picture 9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3" name="Picture 92"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4" name="Picture 93"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5" name="Picture 9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6" name="Picture 9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7" name="Picture 9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8" name="Picture 9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9" name="Picture 9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30"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31"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732" name="Picture 10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33"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34"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735" name="Picture 104"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6" name="Picture 105"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7" name="Picture 106"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8" name="Picture 107"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9" name="Picture 108"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0" name="Picture 109"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1" name="Picture 110"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2" name="Picture 111"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3" name="Picture 112"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4" name="Picture 113"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5" name="Picture 114"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6" name="Picture 115"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7" name="Picture 116"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8" name="Picture 117"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9" name="Picture 118"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0" name="Picture 119"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1" name="Picture 120"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2" name="Picture 121"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3" name="Picture 122"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4" name="Picture 123"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5" name="Picture 124"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6" name="Picture 125"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7" name="Picture 12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8" name="Picture 12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9" name="Picture 128"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0" name="Picture 129"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1" name="Picture 130"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2" name="Picture 13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3" name="Picture 13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4" name="Picture 133"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5" name="Picture 13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6" name="Picture 13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7" name="Picture 13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8" name="Picture 13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9" name="Picture 138"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70" name="Picture 139"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1"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696"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7"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8"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9"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00"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01"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821" name="Rectangle 230"/>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28" name="Right Arrow 319"/>
          <p:cNvSpPr>
            <a:spLocks noChangeAspect="1" noChangeArrowheads="1"/>
          </p:cNvSpPr>
          <p:nvPr/>
        </p:nvSpPr>
        <p:spPr bwMode="auto">
          <a:xfrm rot="-9130438">
            <a:off x="34097924" y="12776209"/>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29" name="Right Arrow 320"/>
          <p:cNvSpPr>
            <a:spLocks noChangeAspect="1" noChangeArrowheads="1"/>
          </p:cNvSpPr>
          <p:nvPr/>
        </p:nvSpPr>
        <p:spPr bwMode="auto">
          <a:xfrm rot="1617048">
            <a:off x="34061400" y="13501697"/>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0" name="Right Arrow 14"/>
          <p:cNvSpPr>
            <a:spLocks noChangeAspect="1" noChangeArrowheads="1"/>
          </p:cNvSpPr>
          <p:nvPr/>
        </p:nvSpPr>
        <p:spPr bwMode="auto">
          <a:xfrm rot="1669562">
            <a:off x="39103306" y="16510010"/>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1" name="Right Arrow 21"/>
          <p:cNvSpPr>
            <a:spLocks noChangeAspect="1" noChangeArrowheads="1"/>
          </p:cNvSpPr>
          <p:nvPr/>
        </p:nvSpPr>
        <p:spPr bwMode="auto">
          <a:xfrm rot="-9182952">
            <a:off x="39327138" y="157480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2" name="Right Arrow 14"/>
          <p:cNvSpPr>
            <a:spLocks noChangeAspect="1" noChangeArrowheads="1"/>
          </p:cNvSpPr>
          <p:nvPr/>
        </p:nvSpPr>
        <p:spPr bwMode="auto">
          <a:xfrm rot="-2460000">
            <a:off x="39352539" y="13639809"/>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3" name="Right Arrow 21"/>
          <p:cNvSpPr>
            <a:spLocks noChangeAspect="1" noChangeArrowheads="1"/>
          </p:cNvSpPr>
          <p:nvPr/>
        </p:nvSpPr>
        <p:spPr bwMode="auto">
          <a:xfrm rot="8280000">
            <a:off x="39090600" y="132588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4" name="Right Arrow 14"/>
          <p:cNvSpPr>
            <a:spLocks noChangeAspect="1" noChangeArrowheads="1"/>
          </p:cNvSpPr>
          <p:nvPr/>
        </p:nvSpPr>
        <p:spPr bwMode="auto">
          <a:xfrm rot="8329562">
            <a:off x="34240788" y="15773409"/>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5" name="Right Arrow 21"/>
          <p:cNvSpPr>
            <a:spLocks noChangeAspect="1" noChangeArrowheads="1"/>
          </p:cNvSpPr>
          <p:nvPr/>
        </p:nvSpPr>
        <p:spPr bwMode="auto">
          <a:xfrm rot="-2522952">
            <a:off x="34747200" y="16230609"/>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22" name="TextBox 13"/>
          <p:cNvSpPr txBox="1">
            <a:spLocks noChangeAspect="1" noChangeArrowheads="1"/>
          </p:cNvSpPr>
          <p:nvPr/>
        </p:nvSpPr>
        <p:spPr bwMode="auto">
          <a:xfrm>
            <a:off x="35194886" y="16840206"/>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23" name="TextBox 13"/>
          <p:cNvSpPr txBox="1">
            <a:spLocks noChangeAspect="1" noChangeArrowheads="1"/>
          </p:cNvSpPr>
          <p:nvPr/>
        </p:nvSpPr>
        <p:spPr bwMode="auto">
          <a:xfrm>
            <a:off x="31457905" y="14493885"/>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24" name="TextBox 13"/>
          <p:cNvSpPr txBox="1">
            <a:spLocks noChangeAspect="1" noChangeArrowheads="1"/>
          </p:cNvSpPr>
          <p:nvPr/>
        </p:nvSpPr>
        <p:spPr bwMode="auto">
          <a:xfrm>
            <a:off x="40152649" y="137160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25" name="TextBox 13"/>
          <p:cNvSpPr txBox="1">
            <a:spLocks noChangeAspect="1" noChangeArrowheads="1"/>
          </p:cNvSpPr>
          <p:nvPr/>
        </p:nvSpPr>
        <p:spPr bwMode="auto">
          <a:xfrm>
            <a:off x="36172782" y="177546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nvGrpSpPr>
          <p:cNvPr id="42026" name="Group 331"/>
          <p:cNvGrpSpPr>
            <a:grpSpLocks/>
          </p:cNvGrpSpPr>
          <p:nvPr/>
        </p:nvGrpSpPr>
        <p:grpSpPr bwMode="auto">
          <a:xfrm>
            <a:off x="31305500" y="11049009"/>
            <a:ext cx="11061700" cy="7340601"/>
            <a:chOff x="31305500" y="11049000"/>
            <a:chExt cx="11061700" cy="7341108"/>
          </a:xfrm>
        </p:grpSpPr>
        <p:sp>
          <p:nvSpPr>
            <p:cNvPr id="4620" name="Rectangle 332"/>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502" name="Picture 2" descr="08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3"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504" name="Group 174"/>
            <p:cNvGrpSpPr>
              <a:grpSpLocks noChangeAspect="1"/>
            </p:cNvGrpSpPr>
            <p:nvPr/>
          </p:nvGrpSpPr>
          <p:grpSpPr bwMode="auto">
            <a:xfrm>
              <a:off x="39612888" y="11049000"/>
              <a:ext cx="2678112" cy="2516188"/>
              <a:chOff x="6919913" y="1447800"/>
              <a:chExt cx="2300287" cy="2160230"/>
            </a:xfrm>
          </p:grpSpPr>
          <p:pic>
            <p:nvPicPr>
              <p:cNvPr id="42655" name="Picture 3" descr="diffuse schematic figur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56"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505" name="Picture 23" descr="Picture 12.jpg                                                 00085FD8MONTY                          C2BB4E5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06" name="Picture 8" descr="stm_schematic"/>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7"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508" name="Group 34"/>
            <p:cNvGrpSpPr>
              <a:grpSpLocks noChangeAspect="1"/>
            </p:cNvGrpSpPr>
            <p:nvPr/>
          </p:nvGrpSpPr>
          <p:grpSpPr bwMode="auto">
            <a:xfrm>
              <a:off x="40233600" y="15621002"/>
              <a:ext cx="2065339" cy="2513014"/>
              <a:chOff x="531813" y="2551135"/>
              <a:chExt cx="3638550" cy="3595665"/>
            </a:xfrm>
          </p:grpSpPr>
          <p:grpSp>
            <p:nvGrpSpPr>
              <p:cNvPr id="42521" name="Group 3"/>
              <p:cNvGrpSpPr>
                <a:grpSpLocks noChangeAspect="1"/>
              </p:cNvGrpSpPr>
              <p:nvPr/>
            </p:nvGrpSpPr>
            <p:grpSpPr bwMode="auto">
              <a:xfrm>
                <a:off x="531813" y="4337050"/>
                <a:ext cx="2747962" cy="433388"/>
                <a:chOff x="1148" y="2757"/>
                <a:chExt cx="1540" cy="233"/>
              </a:xfrm>
            </p:grpSpPr>
            <p:grpSp>
              <p:nvGrpSpPr>
                <p:cNvPr id="42650" name="Group 4"/>
                <p:cNvGrpSpPr>
                  <a:grpSpLocks noChangeAspect="1"/>
                </p:cNvGrpSpPr>
                <p:nvPr/>
              </p:nvGrpSpPr>
              <p:grpSpPr bwMode="auto">
                <a:xfrm>
                  <a:off x="1159" y="2757"/>
                  <a:ext cx="1529" cy="233"/>
                  <a:chOff x="1152" y="2757"/>
                  <a:chExt cx="1536" cy="233"/>
                </a:xfrm>
              </p:grpSpPr>
              <p:sp>
                <p:nvSpPr>
                  <p:cNvPr id="42653"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654"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651"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52"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522"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523"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524"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5"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6"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7"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528"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29"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0"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1"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2"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3"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4"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5"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6"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7"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8"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9"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0"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1"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2"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3"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4"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5"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6"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7"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8"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9"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0"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1"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2"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3"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4"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5"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6"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557"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558" name="Group 54"/>
              <p:cNvGrpSpPr>
                <a:grpSpLocks noChangeAspect="1"/>
              </p:cNvGrpSpPr>
              <p:nvPr/>
            </p:nvGrpSpPr>
            <p:grpSpPr bwMode="auto">
              <a:xfrm>
                <a:off x="3490913" y="5029200"/>
                <a:ext cx="100012" cy="762000"/>
                <a:chOff x="4320" y="3456"/>
                <a:chExt cx="96" cy="384"/>
              </a:xfrm>
            </p:grpSpPr>
            <p:grpSp>
              <p:nvGrpSpPr>
                <p:cNvPr id="42640" name="Group 55" descr="50%"/>
                <p:cNvGrpSpPr>
                  <a:grpSpLocks noChangeAspect="1"/>
                </p:cNvGrpSpPr>
                <p:nvPr/>
              </p:nvGrpSpPr>
              <p:grpSpPr bwMode="auto">
                <a:xfrm>
                  <a:off x="4320" y="3456"/>
                  <a:ext cx="96" cy="192"/>
                  <a:chOff x="4320" y="3456"/>
                  <a:chExt cx="96" cy="192"/>
                </a:xfrm>
              </p:grpSpPr>
              <p:sp>
                <p:nvSpPr>
                  <p:cNvPr id="42646"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7"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8"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9"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641" name="Group 60" descr="50%"/>
                <p:cNvGrpSpPr>
                  <a:grpSpLocks noChangeAspect="1"/>
                </p:cNvGrpSpPr>
                <p:nvPr/>
              </p:nvGrpSpPr>
              <p:grpSpPr bwMode="auto">
                <a:xfrm>
                  <a:off x="4320" y="3648"/>
                  <a:ext cx="96" cy="192"/>
                  <a:chOff x="4320" y="3456"/>
                  <a:chExt cx="96" cy="192"/>
                </a:xfrm>
              </p:grpSpPr>
              <p:sp>
                <p:nvSpPr>
                  <p:cNvPr id="42642"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3"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4"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5"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559" name="Group 67"/>
              <p:cNvGrpSpPr>
                <a:grpSpLocks noChangeAspect="1"/>
              </p:cNvGrpSpPr>
              <p:nvPr/>
            </p:nvGrpSpPr>
            <p:grpSpPr bwMode="auto">
              <a:xfrm>
                <a:off x="728684" y="2551135"/>
                <a:ext cx="2176468" cy="1247780"/>
                <a:chOff x="3773" y="3360"/>
                <a:chExt cx="1371" cy="786"/>
              </a:xfrm>
            </p:grpSpPr>
            <p:sp>
              <p:nvSpPr>
                <p:cNvPr id="42567"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568" name="Group 399"/>
                <p:cNvGrpSpPr>
                  <a:grpSpLocks noChangeAspect="1"/>
                </p:cNvGrpSpPr>
                <p:nvPr/>
              </p:nvGrpSpPr>
              <p:grpSpPr bwMode="auto">
                <a:xfrm>
                  <a:off x="4481" y="3454"/>
                  <a:ext cx="106" cy="477"/>
                  <a:chOff x="4481" y="3445"/>
                  <a:chExt cx="106" cy="486"/>
                </a:xfrm>
              </p:grpSpPr>
              <p:sp>
                <p:nvSpPr>
                  <p:cNvPr id="42636"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37"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638" name="Picture 7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39"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569" name="Picture 7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0" name="Picture 7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1" name="Picture 76"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72"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573"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574" name="Picture 79"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5" name="Picture 80"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6" name="Picture 8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7" name="Picture 82"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8" name="Picture 83"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9" name="Picture 84"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0" name="Picture 85"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1" name="Picture 86"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2" name="Picture 87"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3" name="Picture 8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4" name="Picture 89"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5" name="Picture 90"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6" name="Picture 9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7" name="Picture 92"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8" name="Picture 93"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9" name="Picture 9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0" name="Picture 9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1" name="Picture 9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2" name="Picture 9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3" name="Picture 9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4"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95"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596" name="Picture 10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7"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98"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599" name="Picture 104"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0" name="Picture 105"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1" name="Picture 106"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2" name="Picture 107"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3" name="Picture 108"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4" name="Picture 109"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5" name="Picture 110"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6" name="Picture 111"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7" name="Picture 112"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8" name="Picture 113"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9" name="Picture 114"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0" name="Picture 115"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1" name="Picture 116"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2" name="Picture 117"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3" name="Picture 118"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4" name="Picture 119"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5" name="Picture 120"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6" name="Picture 121"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7" name="Picture 122"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8" name="Picture 123"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9" name="Picture 124"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0" name="Picture 125"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1" name="Picture 12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2" name="Picture 12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3" name="Picture 128"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4" name="Picture 129"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5" name="Picture 130"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6" name="Picture 13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7" name="Picture 13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8" name="Picture 133"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9" name="Picture 13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0" name="Picture 13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1" name="Picture 13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2" name="Picture 13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3" name="Picture 138"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4" name="Picture 139"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35"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560"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1"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2"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3"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4"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5"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685" name="Rectangle 397"/>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628" name="Right Arrow 340"/>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29" name="Right Arrow 341"/>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0"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1"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2"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3"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4"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5"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517"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518"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519"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520"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7" name="Group 488"/>
          <p:cNvGrpSpPr>
            <a:grpSpLocks/>
          </p:cNvGrpSpPr>
          <p:nvPr/>
        </p:nvGrpSpPr>
        <p:grpSpPr bwMode="auto">
          <a:xfrm>
            <a:off x="31457899" y="11201409"/>
            <a:ext cx="11061700" cy="7340601"/>
            <a:chOff x="31305500" y="11049000"/>
            <a:chExt cx="11061700" cy="7341108"/>
          </a:xfrm>
        </p:grpSpPr>
        <p:sp>
          <p:nvSpPr>
            <p:cNvPr id="4464" name="Rectangle 489"/>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346" name="Picture 2" descr="08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47"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348" name="Group 174"/>
            <p:cNvGrpSpPr>
              <a:grpSpLocks noChangeAspect="1"/>
            </p:cNvGrpSpPr>
            <p:nvPr/>
          </p:nvGrpSpPr>
          <p:grpSpPr bwMode="auto">
            <a:xfrm>
              <a:off x="39612888" y="11049000"/>
              <a:ext cx="2678112" cy="2516188"/>
              <a:chOff x="6919913" y="1447800"/>
              <a:chExt cx="2300287" cy="2160230"/>
            </a:xfrm>
          </p:grpSpPr>
          <p:pic>
            <p:nvPicPr>
              <p:cNvPr id="42499" name="Picture 3" descr="diffuse schematic figur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0"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349" name="Picture 23" descr="Picture 12.jpg                                                 00085FD8MONTY                          C2BB4E5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50" name="Picture 8" descr="stm_schematic"/>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51"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352" name="Group 34"/>
            <p:cNvGrpSpPr>
              <a:grpSpLocks noChangeAspect="1"/>
            </p:cNvGrpSpPr>
            <p:nvPr/>
          </p:nvGrpSpPr>
          <p:grpSpPr bwMode="auto">
            <a:xfrm>
              <a:off x="40233600" y="15621002"/>
              <a:ext cx="2065339" cy="2513014"/>
              <a:chOff x="531813" y="2551135"/>
              <a:chExt cx="3638550" cy="3595665"/>
            </a:xfrm>
          </p:grpSpPr>
          <p:grpSp>
            <p:nvGrpSpPr>
              <p:cNvPr id="42365" name="Group 3"/>
              <p:cNvGrpSpPr>
                <a:grpSpLocks noChangeAspect="1"/>
              </p:cNvGrpSpPr>
              <p:nvPr/>
            </p:nvGrpSpPr>
            <p:grpSpPr bwMode="auto">
              <a:xfrm>
                <a:off x="531813" y="4337050"/>
                <a:ext cx="2747962" cy="433388"/>
                <a:chOff x="1148" y="2757"/>
                <a:chExt cx="1540" cy="233"/>
              </a:xfrm>
            </p:grpSpPr>
            <p:grpSp>
              <p:nvGrpSpPr>
                <p:cNvPr id="42494" name="Group 4"/>
                <p:cNvGrpSpPr>
                  <a:grpSpLocks noChangeAspect="1"/>
                </p:cNvGrpSpPr>
                <p:nvPr/>
              </p:nvGrpSpPr>
              <p:grpSpPr bwMode="auto">
                <a:xfrm>
                  <a:off x="1159" y="2757"/>
                  <a:ext cx="1529" cy="233"/>
                  <a:chOff x="1152" y="2757"/>
                  <a:chExt cx="1536" cy="233"/>
                </a:xfrm>
              </p:grpSpPr>
              <p:sp>
                <p:nvSpPr>
                  <p:cNvPr id="42497"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498"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495"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6"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366"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367"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368"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69"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70"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71"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372"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3"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4"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5"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6"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7"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8"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9"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0"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1"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2"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3"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4"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5"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6"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7"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8"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9"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0"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1"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2"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3"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4"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5"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6"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7"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8"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9"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400"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401"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402" name="Group 54"/>
              <p:cNvGrpSpPr>
                <a:grpSpLocks noChangeAspect="1"/>
              </p:cNvGrpSpPr>
              <p:nvPr/>
            </p:nvGrpSpPr>
            <p:grpSpPr bwMode="auto">
              <a:xfrm>
                <a:off x="3490913" y="5029200"/>
                <a:ext cx="100012" cy="762000"/>
                <a:chOff x="4320" y="3456"/>
                <a:chExt cx="96" cy="384"/>
              </a:xfrm>
            </p:grpSpPr>
            <p:grpSp>
              <p:nvGrpSpPr>
                <p:cNvPr id="42484" name="Group 55" descr="50%"/>
                <p:cNvGrpSpPr>
                  <a:grpSpLocks noChangeAspect="1"/>
                </p:cNvGrpSpPr>
                <p:nvPr/>
              </p:nvGrpSpPr>
              <p:grpSpPr bwMode="auto">
                <a:xfrm>
                  <a:off x="4320" y="3456"/>
                  <a:ext cx="96" cy="192"/>
                  <a:chOff x="4320" y="3456"/>
                  <a:chExt cx="96" cy="192"/>
                </a:xfrm>
              </p:grpSpPr>
              <p:sp>
                <p:nvSpPr>
                  <p:cNvPr id="42490"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1"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2"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3"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485" name="Group 60" descr="50%"/>
                <p:cNvGrpSpPr>
                  <a:grpSpLocks noChangeAspect="1"/>
                </p:cNvGrpSpPr>
                <p:nvPr/>
              </p:nvGrpSpPr>
              <p:grpSpPr bwMode="auto">
                <a:xfrm>
                  <a:off x="4320" y="3648"/>
                  <a:ext cx="96" cy="192"/>
                  <a:chOff x="4320" y="3456"/>
                  <a:chExt cx="96" cy="192"/>
                </a:xfrm>
              </p:grpSpPr>
              <p:sp>
                <p:nvSpPr>
                  <p:cNvPr id="42486"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7"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8"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9"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403" name="Group 67"/>
              <p:cNvGrpSpPr>
                <a:grpSpLocks noChangeAspect="1"/>
              </p:cNvGrpSpPr>
              <p:nvPr/>
            </p:nvGrpSpPr>
            <p:grpSpPr bwMode="auto">
              <a:xfrm>
                <a:off x="728684" y="2551135"/>
                <a:ext cx="2176468" cy="1247780"/>
                <a:chOff x="3773" y="3360"/>
                <a:chExt cx="1371" cy="786"/>
              </a:xfrm>
            </p:grpSpPr>
            <p:sp>
              <p:nvSpPr>
                <p:cNvPr id="42411"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412" name="Group 556"/>
                <p:cNvGrpSpPr>
                  <a:grpSpLocks noChangeAspect="1"/>
                </p:cNvGrpSpPr>
                <p:nvPr/>
              </p:nvGrpSpPr>
              <p:grpSpPr bwMode="auto">
                <a:xfrm>
                  <a:off x="4481" y="3454"/>
                  <a:ext cx="106" cy="477"/>
                  <a:chOff x="4481" y="3445"/>
                  <a:chExt cx="106" cy="486"/>
                </a:xfrm>
              </p:grpSpPr>
              <p:sp>
                <p:nvSpPr>
                  <p:cNvPr id="42480"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81"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482" name="Picture 7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83"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413" name="Picture 7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4" name="Picture 7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5" name="Picture 76"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16"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417"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418" name="Picture 79"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9" name="Picture 80"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0" name="Picture 8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1" name="Picture 82"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2" name="Picture 83"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3" name="Picture 84"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4" name="Picture 85"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5" name="Picture 86"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6" name="Picture 87"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7" name="Picture 8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8" name="Picture 89"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9" name="Picture 90"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0" name="Picture 9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1" name="Picture 92"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2" name="Picture 93"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3" name="Picture 9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4" name="Picture 9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5" name="Picture 9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6" name="Picture 9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7" name="Picture 9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38"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39"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440" name="Picture 10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41"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42"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443" name="Picture 104"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4" name="Picture 105"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5" name="Picture 106"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6" name="Picture 107"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7" name="Picture 108"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8" name="Picture 109"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9" name="Picture 110"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0" name="Picture 111"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1" name="Picture 112"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2" name="Picture 113"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3" name="Picture 114"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4" name="Picture 115"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5" name="Picture 116"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6" name="Picture 117"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7" name="Picture 118"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8" name="Picture 119"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9" name="Picture 120"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0" name="Picture 121"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1" name="Picture 122"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2" name="Picture 123"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3" name="Picture 124"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4" name="Picture 125"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5" name="Picture 12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6" name="Picture 12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7" name="Picture 128"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8" name="Picture 129"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9" name="Picture 130"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0" name="Picture 13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1" name="Picture 13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2" name="Picture 133"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3" name="Picture 13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4" name="Picture 13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5" name="Picture 13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6" name="Picture 13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7" name="Picture 138"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8" name="Picture 139"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79"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404"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5"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6"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7"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8"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9"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529" name="Rectangle 554"/>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472" name="Right Arrow 497"/>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3" name="Right Arrow 498"/>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4"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5"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6"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7"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8"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9"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361"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362"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363"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364"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8" name="Group 645"/>
          <p:cNvGrpSpPr>
            <a:grpSpLocks/>
          </p:cNvGrpSpPr>
          <p:nvPr/>
        </p:nvGrpSpPr>
        <p:grpSpPr bwMode="auto">
          <a:xfrm>
            <a:off x="31610300" y="11353809"/>
            <a:ext cx="11061700" cy="7340601"/>
            <a:chOff x="31305500" y="11049000"/>
            <a:chExt cx="11061700" cy="7341108"/>
          </a:xfrm>
        </p:grpSpPr>
        <p:sp>
          <p:nvSpPr>
            <p:cNvPr id="4308" name="Rectangle 646"/>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190" name="Picture 2" descr="08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91"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192" name="Group 174"/>
            <p:cNvGrpSpPr>
              <a:grpSpLocks noChangeAspect="1"/>
            </p:cNvGrpSpPr>
            <p:nvPr/>
          </p:nvGrpSpPr>
          <p:grpSpPr bwMode="auto">
            <a:xfrm>
              <a:off x="39612888" y="11049000"/>
              <a:ext cx="2678112" cy="2516188"/>
              <a:chOff x="6919913" y="1447800"/>
              <a:chExt cx="2300287" cy="2160230"/>
            </a:xfrm>
          </p:grpSpPr>
          <p:pic>
            <p:nvPicPr>
              <p:cNvPr id="42343" name="Picture 3" descr="diffuse schematic figur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44"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193" name="Picture 23" descr="Picture 12.jpg                                                 00085FD8MONTY                          C2BB4E5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94" name="Picture 8" descr="stm_schematic"/>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95"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196" name="Group 34"/>
            <p:cNvGrpSpPr>
              <a:grpSpLocks noChangeAspect="1"/>
            </p:cNvGrpSpPr>
            <p:nvPr/>
          </p:nvGrpSpPr>
          <p:grpSpPr bwMode="auto">
            <a:xfrm>
              <a:off x="40233600" y="15621002"/>
              <a:ext cx="2065339" cy="2513014"/>
              <a:chOff x="531813" y="2551135"/>
              <a:chExt cx="3638550" cy="3595665"/>
            </a:xfrm>
          </p:grpSpPr>
          <p:grpSp>
            <p:nvGrpSpPr>
              <p:cNvPr id="42209" name="Group 3"/>
              <p:cNvGrpSpPr>
                <a:grpSpLocks noChangeAspect="1"/>
              </p:cNvGrpSpPr>
              <p:nvPr/>
            </p:nvGrpSpPr>
            <p:grpSpPr bwMode="auto">
              <a:xfrm>
                <a:off x="531813" y="4337050"/>
                <a:ext cx="2747962" cy="433388"/>
                <a:chOff x="1148" y="2757"/>
                <a:chExt cx="1540" cy="233"/>
              </a:xfrm>
            </p:grpSpPr>
            <p:grpSp>
              <p:nvGrpSpPr>
                <p:cNvPr id="42338" name="Group 4"/>
                <p:cNvGrpSpPr>
                  <a:grpSpLocks noChangeAspect="1"/>
                </p:cNvGrpSpPr>
                <p:nvPr/>
              </p:nvGrpSpPr>
              <p:grpSpPr bwMode="auto">
                <a:xfrm>
                  <a:off x="1159" y="2757"/>
                  <a:ext cx="1529" cy="233"/>
                  <a:chOff x="1152" y="2757"/>
                  <a:chExt cx="1536" cy="233"/>
                </a:xfrm>
              </p:grpSpPr>
              <p:sp>
                <p:nvSpPr>
                  <p:cNvPr id="42341"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342"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339"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40"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210"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211"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212"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3"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4"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5"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216"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7"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8"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9"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0"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1"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2"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3"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4"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5"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6"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7"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8"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9"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0"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1"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2"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3"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4"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5"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6"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7"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8"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9"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0"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1"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2"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3"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4"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245"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246" name="Group 54"/>
              <p:cNvGrpSpPr>
                <a:grpSpLocks noChangeAspect="1"/>
              </p:cNvGrpSpPr>
              <p:nvPr/>
            </p:nvGrpSpPr>
            <p:grpSpPr bwMode="auto">
              <a:xfrm>
                <a:off x="3490913" y="5029200"/>
                <a:ext cx="100012" cy="762000"/>
                <a:chOff x="4320" y="3456"/>
                <a:chExt cx="96" cy="384"/>
              </a:xfrm>
            </p:grpSpPr>
            <p:grpSp>
              <p:nvGrpSpPr>
                <p:cNvPr id="42328" name="Group 55" descr="50%"/>
                <p:cNvGrpSpPr>
                  <a:grpSpLocks noChangeAspect="1"/>
                </p:cNvGrpSpPr>
                <p:nvPr/>
              </p:nvGrpSpPr>
              <p:grpSpPr bwMode="auto">
                <a:xfrm>
                  <a:off x="4320" y="3456"/>
                  <a:ext cx="96" cy="192"/>
                  <a:chOff x="4320" y="3456"/>
                  <a:chExt cx="96" cy="192"/>
                </a:xfrm>
              </p:grpSpPr>
              <p:sp>
                <p:nvSpPr>
                  <p:cNvPr id="42334"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5"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6"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7"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329" name="Group 60" descr="50%"/>
                <p:cNvGrpSpPr>
                  <a:grpSpLocks noChangeAspect="1"/>
                </p:cNvGrpSpPr>
                <p:nvPr/>
              </p:nvGrpSpPr>
              <p:grpSpPr bwMode="auto">
                <a:xfrm>
                  <a:off x="4320" y="3648"/>
                  <a:ext cx="96" cy="192"/>
                  <a:chOff x="4320" y="3456"/>
                  <a:chExt cx="96" cy="192"/>
                </a:xfrm>
              </p:grpSpPr>
              <p:sp>
                <p:nvSpPr>
                  <p:cNvPr id="42330"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1"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2"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3"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247" name="Group 67"/>
              <p:cNvGrpSpPr>
                <a:grpSpLocks noChangeAspect="1"/>
              </p:cNvGrpSpPr>
              <p:nvPr/>
            </p:nvGrpSpPr>
            <p:grpSpPr bwMode="auto">
              <a:xfrm>
                <a:off x="728682" y="2551135"/>
                <a:ext cx="2176468" cy="1247780"/>
                <a:chOff x="3773" y="3360"/>
                <a:chExt cx="1371" cy="786"/>
              </a:xfrm>
            </p:grpSpPr>
            <p:sp>
              <p:nvSpPr>
                <p:cNvPr id="42255"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256" name="Group 713"/>
                <p:cNvGrpSpPr>
                  <a:grpSpLocks noChangeAspect="1"/>
                </p:cNvGrpSpPr>
                <p:nvPr/>
              </p:nvGrpSpPr>
              <p:grpSpPr bwMode="auto">
                <a:xfrm>
                  <a:off x="4481" y="3454"/>
                  <a:ext cx="106" cy="477"/>
                  <a:chOff x="4481" y="3445"/>
                  <a:chExt cx="106" cy="486"/>
                </a:xfrm>
              </p:grpSpPr>
              <p:sp>
                <p:nvSpPr>
                  <p:cNvPr id="42324"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325"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326" name="Picture 7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27"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257" name="Picture 7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58" name="Picture 7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59" name="Picture 76"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60"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261"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262" name="Picture 79"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3" name="Picture 80"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4" name="Picture 8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5" name="Picture 82"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6" name="Picture 83"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7" name="Picture 84"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8" name="Picture 85"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9" name="Picture 86"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0" name="Picture 87"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1" name="Picture 8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2" name="Picture 89"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3" name="Picture 90"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4" name="Picture 9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5" name="Picture 92"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6" name="Picture 93"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7" name="Picture 9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8" name="Picture 9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9" name="Picture 9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0" name="Picture 9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1" name="Picture 9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82"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83"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284" name="Picture 10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85"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86"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287" name="Picture 104"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8" name="Picture 105"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9" name="Picture 106"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0" name="Picture 107"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 name="Picture 108"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 name="Picture 109"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3" name="Picture 110"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4" name="Picture 111"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5" name="Picture 112"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6" name="Picture 113"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7" name="Picture 114"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8" name="Picture 115"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9" name="Picture 116"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0" name="Picture 117"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1" name="Picture 118"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2" name="Picture 119"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3" name="Picture 120"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4" name="Picture 121"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5" name="Picture 122"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6" name="Picture 123"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7" name="Picture 124"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8" name="Picture 125"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9" name="Picture 12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0" name="Picture 12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1" name="Picture 128"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2" name="Picture 129"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3" name="Picture 130"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4" name="Picture 13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5" name="Picture 13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6" name="Picture 133"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7" name="Picture 13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8" name="Picture 13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9" name="Picture 13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0" name="Picture 13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1" name="Picture 138"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2" name="Picture 139"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23"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248"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49"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0"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1"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2"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3"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373" name="Rectangle 711"/>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316" name="Right Arrow 654"/>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7" name="Right Arrow 655"/>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8"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9"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0"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1"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2"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3"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205"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206"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207"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208"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9" name="Group 802"/>
          <p:cNvGrpSpPr>
            <a:grpSpLocks/>
          </p:cNvGrpSpPr>
          <p:nvPr/>
        </p:nvGrpSpPr>
        <p:grpSpPr bwMode="auto">
          <a:xfrm>
            <a:off x="31762700" y="11506209"/>
            <a:ext cx="11061700" cy="7340601"/>
            <a:chOff x="31305500" y="11049000"/>
            <a:chExt cx="11061700" cy="7341108"/>
          </a:xfrm>
        </p:grpSpPr>
        <p:sp>
          <p:nvSpPr>
            <p:cNvPr id="4152" name="Rectangle 803"/>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034" name="Picture 2" descr="08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35"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036" name="Group 174"/>
            <p:cNvGrpSpPr>
              <a:grpSpLocks noChangeAspect="1"/>
            </p:cNvGrpSpPr>
            <p:nvPr/>
          </p:nvGrpSpPr>
          <p:grpSpPr bwMode="auto">
            <a:xfrm>
              <a:off x="39612888" y="11049000"/>
              <a:ext cx="2678112" cy="2516188"/>
              <a:chOff x="6919913" y="1447800"/>
              <a:chExt cx="2300287" cy="2160230"/>
            </a:xfrm>
          </p:grpSpPr>
          <p:pic>
            <p:nvPicPr>
              <p:cNvPr id="42187" name="Picture 3" descr="diffuse schematic figur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037" name="Picture 23" descr="Picture 12.jpg                                                 00085FD8MONTY                          C2BB4E5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38" name="Picture 8" descr="stm_schematic"/>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39"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040" name="Group 34"/>
            <p:cNvGrpSpPr>
              <a:grpSpLocks noChangeAspect="1"/>
            </p:cNvGrpSpPr>
            <p:nvPr/>
          </p:nvGrpSpPr>
          <p:grpSpPr bwMode="auto">
            <a:xfrm>
              <a:off x="40233600" y="15621002"/>
              <a:ext cx="2065339" cy="2513014"/>
              <a:chOff x="531813" y="2551135"/>
              <a:chExt cx="3638550" cy="3595665"/>
            </a:xfrm>
          </p:grpSpPr>
          <p:grpSp>
            <p:nvGrpSpPr>
              <p:cNvPr id="42053" name="Group 3"/>
              <p:cNvGrpSpPr>
                <a:grpSpLocks noChangeAspect="1"/>
              </p:cNvGrpSpPr>
              <p:nvPr/>
            </p:nvGrpSpPr>
            <p:grpSpPr bwMode="auto">
              <a:xfrm>
                <a:off x="531813" y="4337050"/>
                <a:ext cx="2747962" cy="433388"/>
                <a:chOff x="1148" y="2757"/>
                <a:chExt cx="1540" cy="233"/>
              </a:xfrm>
            </p:grpSpPr>
            <p:grpSp>
              <p:nvGrpSpPr>
                <p:cNvPr id="42182" name="Group 4"/>
                <p:cNvGrpSpPr>
                  <a:grpSpLocks noChangeAspect="1"/>
                </p:cNvGrpSpPr>
                <p:nvPr/>
              </p:nvGrpSpPr>
              <p:grpSpPr bwMode="auto">
                <a:xfrm>
                  <a:off x="1159" y="2757"/>
                  <a:ext cx="1529" cy="233"/>
                  <a:chOff x="1152" y="2757"/>
                  <a:chExt cx="1536" cy="233"/>
                </a:xfrm>
              </p:grpSpPr>
              <p:sp>
                <p:nvSpPr>
                  <p:cNvPr id="4218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18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18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05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05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05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06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08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090" name="Group 54"/>
              <p:cNvGrpSpPr>
                <a:grpSpLocks noChangeAspect="1"/>
              </p:cNvGrpSpPr>
              <p:nvPr/>
            </p:nvGrpSpPr>
            <p:grpSpPr bwMode="auto">
              <a:xfrm>
                <a:off x="3490913" y="5029200"/>
                <a:ext cx="100012" cy="762000"/>
                <a:chOff x="4320" y="3456"/>
                <a:chExt cx="96" cy="384"/>
              </a:xfrm>
            </p:grpSpPr>
            <p:grpSp>
              <p:nvGrpSpPr>
                <p:cNvPr id="42172" name="Group 55" descr="50%"/>
                <p:cNvGrpSpPr>
                  <a:grpSpLocks noChangeAspect="1"/>
                </p:cNvGrpSpPr>
                <p:nvPr/>
              </p:nvGrpSpPr>
              <p:grpSpPr bwMode="auto">
                <a:xfrm>
                  <a:off x="4320" y="3456"/>
                  <a:ext cx="96" cy="192"/>
                  <a:chOff x="4320" y="3456"/>
                  <a:chExt cx="96" cy="192"/>
                </a:xfrm>
              </p:grpSpPr>
              <p:sp>
                <p:nvSpPr>
                  <p:cNvPr id="4217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173" name="Group 60" descr="50%"/>
                <p:cNvGrpSpPr>
                  <a:grpSpLocks noChangeAspect="1"/>
                </p:cNvGrpSpPr>
                <p:nvPr/>
              </p:nvGrpSpPr>
              <p:grpSpPr bwMode="auto">
                <a:xfrm>
                  <a:off x="4320" y="3648"/>
                  <a:ext cx="96" cy="192"/>
                  <a:chOff x="4320" y="3456"/>
                  <a:chExt cx="96" cy="192"/>
                </a:xfrm>
              </p:grpSpPr>
              <p:sp>
                <p:nvSpPr>
                  <p:cNvPr id="4217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091" name="Group 67"/>
              <p:cNvGrpSpPr>
                <a:grpSpLocks noChangeAspect="1"/>
              </p:cNvGrpSpPr>
              <p:nvPr/>
            </p:nvGrpSpPr>
            <p:grpSpPr bwMode="auto">
              <a:xfrm>
                <a:off x="728682" y="2551135"/>
                <a:ext cx="2176468" cy="1247780"/>
                <a:chOff x="3773" y="3360"/>
                <a:chExt cx="1371" cy="786"/>
              </a:xfrm>
            </p:grpSpPr>
            <p:sp>
              <p:nvSpPr>
                <p:cNvPr id="4209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100" name="Group 870"/>
                <p:cNvGrpSpPr>
                  <a:grpSpLocks noChangeAspect="1"/>
                </p:cNvGrpSpPr>
                <p:nvPr/>
              </p:nvGrpSpPr>
              <p:grpSpPr bwMode="auto">
                <a:xfrm>
                  <a:off x="4481" y="3454"/>
                  <a:ext cx="106" cy="477"/>
                  <a:chOff x="4481" y="3445"/>
                  <a:chExt cx="106" cy="486"/>
                </a:xfrm>
              </p:grpSpPr>
              <p:sp>
                <p:nvSpPr>
                  <p:cNvPr id="4216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6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170" name="Picture 7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7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101" name="Picture 7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2" name="Picture 7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3" name="Picture 76"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4"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10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106" name="Picture 79"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7" name="Picture 80"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8" name="Picture 8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9" name="Picture 82"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0" name="Picture 83"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1" name="Picture 84"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2" name="Picture 85"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3" name="Picture 86"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4" name="Picture 87"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5" name="Picture 8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6" name="Picture 89"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7" name="Picture 90"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8" name="Picture 91" descr="orange"/>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9" name="Picture 92"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0" name="Picture 93"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1" name="Picture 9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2" name="Picture 9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3" name="Picture 9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4" name="Picture 9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5" name="Picture 9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2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2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128" name="Picture 10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2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3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131" name="Picture 104"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2" name="Picture 105"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3" name="Picture 106"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4" name="Picture 107"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5" name="Picture 108"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6" name="Picture 109"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7" name="Picture 110"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8" name="Picture 111"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9" name="Picture 112"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0" name="Picture 113" descr="orange"/>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1" name="Picture 114"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2" name="Picture 115"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3" name="Picture 116"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4" name="Picture 117"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5" name="Picture 118"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6" name="Picture 119"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7" name="Picture 120"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8" name="Picture 121"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9" name="Picture 122"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0" name="Picture 123" descr="gold"/>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1" name="Picture 124"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2" name="Picture 125"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3" name="Picture 12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4" name="Picture 12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5" name="Picture 128"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6" name="Picture 129"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7" name="Picture 130"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8" name="Picture 131"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9" name="Picture 132"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0" name="Picture 133"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1" name="Picture 134"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2" name="Picture 135"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3" name="Picture 136"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4" name="Picture 137" descr="orang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5" name="Picture 138" descr="gold"/>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6" name="Picture 139" descr="purple"/>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6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09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7" name="Rectangle 868"/>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60" name="Right Arrow 811"/>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1" name="Right Arrow 812"/>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2"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3"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4"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5"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6"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7"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49"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50"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51"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52"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sp>
        <p:nvSpPr>
          <p:cNvPr id="961" name="TextBox 10"/>
          <p:cNvSpPr txBox="1">
            <a:spLocks noChangeArrowheads="1"/>
          </p:cNvSpPr>
          <p:nvPr/>
        </p:nvSpPr>
        <p:spPr bwMode="auto">
          <a:xfrm>
            <a:off x="708827" y="671284"/>
            <a:ext cx="8123788" cy="436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200" i="0" dirty="0">
                <a:solidFill>
                  <a:srgbClr val="00FFFF"/>
                </a:solidFill>
                <a:latin typeface="Calibri" charset="0"/>
              </a:rPr>
              <a:t>“Collect Everything,” “Use everything,” “Make available everything”</a:t>
            </a:r>
          </a:p>
        </p:txBody>
      </p:sp>
      <p:sp>
        <p:nvSpPr>
          <p:cNvPr id="969" name="Line 3"/>
          <p:cNvSpPr>
            <a:spLocks noChangeShapeType="1"/>
          </p:cNvSpPr>
          <p:nvPr/>
        </p:nvSpPr>
        <p:spPr bwMode="auto">
          <a:xfrm>
            <a:off x="5" y="7191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891" tIns="44953" rIns="89891" bIns="44953" anchor="ctr"/>
          <a:lstStyle/>
          <a:p>
            <a:endParaRPr lang="en-US">
              <a:solidFill>
                <a:srgbClr val="FC0128"/>
              </a:solidFill>
            </a:endParaRPr>
          </a:p>
        </p:txBody>
      </p:sp>
      <p:pic>
        <p:nvPicPr>
          <p:cNvPr id="3" name="Picture 2"/>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93048" y="3818895"/>
            <a:ext cx="1904693" cy="2183245"/>
          </a:xfrm>
          <a:prstGeom prst="rect">
            <a:avLst/>
          </a:prstGeom>
        </p:spPr>
      </p:pic>
      <p:sp>
        <p:nvSpPr>
          <p:cNvPr id="975" name="TextBox 14"/>
          <p:cNvSpPr txBox="1">
            <a:spLocks noChangeArrowheads="1"/>
          </p:cNvSpPr>
          <p:nvPr/>
        </p:nvSpPr>
        <p:spPr bwMode="auto">
          <a:xfrm>
            <a:off x="193048" y="1051223"/>
            <a:ext cx="1876436" cy="375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Machine Learning</a:t>
            </a:r>
          </a:p>
        </p:txBody>
      </p:sp>
      <p:sp>
        <p:nvSpPr>
          <p:cNvPr id="959" name="TextBox 14"/>
          <p:cNvSpPr txBox="1">
            <a:spLocks noChangeArrowheads="1"/>
          </p:cNvSpPr>
          <p:nvPr/>
        </p:nvSpPr>
        <p:spPr bwMode="auto">
          <a:xfrm>
            <a:off x="1209254" y="6939959"/>
            <a:ext cx="1812252" cy="375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NSF ACI-1261715</a:t>
            </a:r>
          </a:p>
        </p:txBody>
      </p:sp>
      <p:pic>
        <p:nvPicPr>
          <p:cNvPr id="4" name="Picture 3"/>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93048" y="6085746"/>
            <a:ext cx="4162425" cy="866775"/>
          </a:xfrm>
          <a:prstGeom prst="rect">
            <a:avLst/>
          </a:prstGeom>
        </p:spPr>
      </p:pic>
      <p:pic>
        <p:nvPicPr>
          <p:cNvPr id="5" name="Picture 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835778" y="5690102"/>
            <a:ext cx="3650466" cy="1213251"/>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93048" y="1413638"/>
            <a:ext cx="1904693" cy="2175717"/>
          </a:xfrm>
          <a:prstGeom prst="rect">
            <a:avLst/>
          </a:prstGeom>
        </p:spPr>
      </p:pic>
      <p:cxnSp>
        <p:nvCxnSpPr>
          <p:cNvPr id="8" name="Straight Arrow Connector 7"/>
          <p:cNvCxnSpPr/>
          <p:nvPr/>
        </p:nvCxnSpPr>
        <p:spPr bwMode="auto">
          <a:xfrm>
            <a:off x="1145394" y="3442447"/>
            <a:ext cx="0" cy="484094"/>
          </a:xfrm>
          <a:prstGeom prst="straightConnector1">
            <a:avLst/>
          </a:prstGeom>
          <a:noFill/>
          <a:ln w="88900" cap="flat" cmpd="sng" algn="ctr">
            <a:solidFill>
              <a:srgbClr val="FFFFFF"/>
            </a:solidFill>
            <a:prstDash val="solid"/>
            <a:round/>
            <a:headEnd type="none" w="med" len="med"/>
            <a:tailEnd type="triangle"/>
          </a:ln>
          <a:effectLst/>
        </p:spPr>
      </p:cxnSp>
      <p:pic>
        <p:nvPicPr>
          <p:cNvPr id="10" name="Picture 9"/>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6103673" y="4461961"/>
            <a:ext cx="3114675" cy="762000"/>
          </a:xfrm>
          <a:prstGeom prst="rect">
            <a:avLst/>
          </a:prstGeom>
        </p:spPr>
      </p:pic>
      <p:sp>
        <p:nvSpPr>
          <p:cNvPr id="970" name="TextBox 14"/>
          <p:cNvSpPr txBox="1">
            <a:spLocks noChangeArrowheads="1"/>
          </p:cNvSpPr>
          <p:nvPr/>
        </p:nvSpPr>
        <p:spPr bwMode="auto">
          <a:xfrm>
            <a:off x="6331082" y="5126534"/>
            <a:ext cx="2659855" cy="65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Sloan Foundation and JHU</a:t>
            </a:r>
          </a:p>
          <a:p>
            <a:r>
              <a:rPr lang="en-US" sz="1800" b="0" i="0" dirty="0">
                <a:solidFill>
                  <a:srgbClr val="FFFFFF"/>
                </a:solidFill>
                <a:latin typeface="Calibri" charset="0"/>
              </a:rPr>
              <a:t>All data available online</a:t>
            </a:r>
          </a:p>
        </p:txBody>
      </p:sp>
      <p:pic>
        <p:nvPicPr>
          <p:cNvPr id="12" name="o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18719"/>
          <a:stretch/>
        </p:blipFill>
        <p:spPr>
          <a:xfrm>
            <a:off x="2230462" y="3852554"/>
            <a:ext cx="3105877" cy="2148728"/>
          </a:xfrm>
          <a:prstGeom prst="rect">
            <a:avLst/>
          </a:prstGeom>
        </p:spPr>
      </p:pic>
      <p:cxnSp>
        <p:nvCxnSpPr>
          <p:cNvPr id="971" name="Straight Arrow Connector 970"/>
          <p:cNvCxnSpPr/>
          <p:nvPr/>
        </p:nvCxnSpPr>
        <p:spPr bwMode="auto">
          <a:xfrm>
            <a:off x="1990165" y="5056094"/>
            <a:ext cx="437181" cy="897"/>
          </a:xfrm>
          <a:prstGeom prst="straightConnector1">
            <a:avLst/>
          </a:prstGeom>
          <a:noFill/>
          <a:ln w="88900" cap="flat" cmpd="sng" algn="ctr">
            <a:solidFill>
              <a:srgbClr val="FFFFFF"/>
            </a:solidFill>
            <a:prstDash val="solid"/>
            <a:round/>
            <a:headEnd type="none" w="med" len="med"/>
            <a:tailEnd type="triangle"/>
          </a:ln>
          <a:effectLst/>
        </p:spPr>
      </p:cxnSp>
      <p:cxnSp>
        <p:nvCxnSpPr>
          <p:cNvPr id="972" name="Straight Arrow Connector 971"/>
          <p:cNvCxnSpPr/>
          <p:nvPr/>
        </p:nvCxnSpPr>
        <p:spPr bwMode="auto">
          <a:xfrm flipH="1" flipV="1">
            <a:off x="1945511" y="3424999"/>
            <a:ext cx="481835" cy="602340"/>
          </a:xfrm>
          <a:prstGeom prst="straightConnector1">
            <a:avLst/>
          </a:prstGeom>
          <a:noFill/>
          <a:ln w="88900" cap="flat" cmpd="sng" algn="ctr">
            <a:solidFill>
              <a:srgbClr val="FFFFFF"/>
            </a:solidFill>
            <a:prstDash val="solid"/>
            <a:round/>
            <a:headEnd type="none" w="med" len="med"/>
            <a:tailEnd type="triangle"/>
          </a:ln>
          <a:effectLst/>
        </p:spPr>
      </p:cxnSp>
      <p:cxnSp>
        <p:nvCxnSpPr>
          <p:cNvPr id="976" name="Straight Arrow Connector 975"/>
          <p:cNvCxnSpPr/>
          <p:nvPr/>
        </p:nvCxnSpPr>
        <p:spPr bwMode="auto">
          <a:xfrm flipV="1">
            <a:off x="3564809" y="3424999"/>
            <a:ext cx="17487" cy="501542"/>
          </a:xfrm>
          <a:prstGeom prst="straightConnector1">
            <a:avLst/>
          </a:prstGeom>
          <a:noFill/>
          <a:ln w="88900" cap="flat" cmpd="sng" algn="ctr">
            <a:solidFill>
              <a:srgbClr val="FFFFFF"/>
            </a:solidFill>
            <a:prstDash val="solid"/>
            <a:round/>
            <a:headEnd type="none" w="med" len="med"/>
            <a:tailEnd type="triangle"/>
          </a:ln>
          <a:effectLst/>
        </p:spPr>
      </p:cxnSp>
      <p:pic>
        <p:nvPicPr>
          <p:cNvPr id="16" name="Picture 1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5510391" y="1379817"/>
            <a:ext cx="3931963" cy="2647522"/>
          </a:xfrm>
          <a:prstGeom prst="rect">
            <a:avLst/>
          </a:prstGeom>
        </p:spPr>
      </p:pic>
      <p:pic>
        <p:nvPicPr>
          <p:cNvPr id="17" name="Picture 16"/>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2230462" y="1628704"/>
            <a:ext cx="1843419" cy="1722583"/>
          </a:xfrm>
          <a:prstGeom prst="rect">
            <a:avLst/>
          </a:prstGeom>
        </p:spPr>
      </p:pic>
      <p:pic>
        <p:nvPicPr>
          <p:cNvPr id="18" name="Picture 17"/>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3459653" y="1528195"/>
            <a:ext cx="1848599" cy="1841802"/>
          </a:xfrm>
          <a:prstGeom prst="rect">
            <a:avLst/>
          </a:prstGeom>
        </p:spPr>
      </p:pic>
    </p:spTree>
    <p:extLst>
      <p:ext uri="{BB962C8B-B14F-4D97-AF65-F5344CB8AC3E}">
        <p14:creationId xmlns:p14="http://schemas.microsoft.com/office/powerpoint/2010/main" val="1303302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129512"/>
            <a:ext cx="9737725"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2">
                    <a:lumMod val="90000"/>
                  </a:schemeClr>
                </a:solidFill>
                <a:latin typeface="+mj-lt"/>
                <a:ea typeface="+mj-ea"/>
                <a:cs typeface="+mj-cs"/>
              </a:defRPr>
            </a:lvl1pPr>
          </a:lstStyle>
          <a:p>
            <a:r>
              <a:rPr lang="en-US" sz="4200" i="0" dirty="0">
                <a:solidFill>
                  <a:srgbClr val="FFFFFF"/>
                </a:solidFill>
                <a:latin typeface="Calibri" charset="0"/>
                <a:ea typeface="Calibri" charset="0"/>
                <a:cs typeface="Calibri" charset="0"/>
              </a:rPr>
              <a:t>2018                             Summer Schools</a:t>
            </a:r>
          </a:p>
        </p:txBody>
      </p:sp>
      <p:sp>
        <p:nvSpPr>
          <p:cNvPr id="6" name="Title 1"/>
          <p:cNvSpPr txBox="1">
            <a:spLocks/>
          </p:cNvSpPr>
          <p:nvPr/>
        </p:nvSpPr>
        <p:spPr>
          <a:xfrm>
            <a:off x="1" y="1528124"/>
            <a:ext cx="6069476"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2">
                    <a:lumMod val="90000"/>
                  </a:schemeClr>
                </a:solidFill>
                <a:latin typeface="+mj-lt"/>
                <a:ea typeface="+mj-ea"/>
                <a:cs typeface="+mj-cs"/>
              </a:defRPr>
            </a:lvl1pPr>
          </a:lstStyle>
          <a:p>
            <a:pPr marL="0" lvl="2" indent="0" defTabSz="457200" eaLnBrk="1" hangingPunct="1"/>
            <a:r>
              <a:rPr lang="en-US" sz="3100" b="0" i="0" dirty="0">
                <a:solidFill>
                  <a:srgbClr val="FFFFFF"/>
                </a:solidFill>
                <a:latin typeface="Calibri" charset="0"/>
                <a:ea typeface="Calibri" charset="0"/>
                <a:cs typeface="Calibri" charset="0"/>
              </a:rPr>
              <a:t>Johns Hopkins:  Exotic Magnetic States in Quantum Materials</a:t>
            </a:r>
            <a:endParaRPr lang="en-US" sz="8000" b="0" i="0" dirty="0">
              <a:solidFill>
                <a:srgbClr val="FFFFFF"/>
              </a:solidFill>
              <a:latin typeface="Calibri" charset="0"/>
              <a:ea typeface="Calibri" charset="0"/>
              <a:cs typeface="Calibri" charset="0"/>
            </a:endParaRPr>
          </a:p>
          <a:p>
            <a:r>
              <a:rPr lang="en-US" sz="3100" i="0" dirty="0">
                <a:solidFill>
                  <a:srgbClr val="FFFFFF"/>
                </a:solidFill>
                <a:latin typeface="Calibri" charset="0"/>
                <a:ea typeface="Calibri" charset="0"/>
                <a:cs typeface="Calibri" charset="0"/>
              </a:rPr>
              <a:t>June 17-22</a:t>
            </a:r>
          </a:p>
        </p:txBody>
      </p:sp>
      <p:sp>
        <p:nvSpPr>
          <p:cNvPr id="7" name="Title 1"/>
          <p:cNvSpPr txBox="1">
            <a:spLocks/>
          </p:cNvSpPr>
          <p:nvPr/>
        </p:nvSpPr>
        <p:spPr>
          <a:xfrm>
            <a:off x="41889" y="4127457"/>
            <a:ext cx="5335269" cy="16806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2">
                    <a:lumMod val="90000"/>
                  </a:schemeClr>
                </a:solidFill>
                <a:latin typeface="+mj-lt"/>
                <a:ea typeface="+mj-ea"/>
                <a:cs typeface="+mj-cs"/>
              </a:defRPr>
            </a:lvl1pPr>
          </a:lstStyle>
          <a:p>
            <a:r>
              <a:rPr lang="en-US" sz="3100" b="0" i="0" dirty="0">
                <a:solidFill>
                  <a:srgbClr val="FFFFFF"/>
                </a:solidFill>
                <a:latin typeface="Calibri" charset="0"/>
                <a:ea typeface="Calibri" charset="0"/>
                <a:cs typeface="Calibri" charset="0"/>
              </a:rPr>
              <a:t>Cornell:  An Introduction to Density Functional Theory for </a:t>
            </a:r>
          </a:p>
          <a:p>
            <a:r>
              <a:rPr lang="en-US" sz="3100" b="0" i="0" dirty="0">
                <a:solidFill>
                  <a:srgbClr val="FFFFFF"/>
                </a:solidFill>
                <a:latin typeface="Calibri" charset="0"/>
                <a:ea typeface="Calibri" charset="0"/>
                <a:cs typeface="Calibri" charset="0"/>
              </a:rPr>
              <a:t>Experimentalists</a:t>
            </a:r>
          </a:p>
          <a:p>
            <a:r>
              <a:rPr lang="en-US" sz="3100" i="0" dirty="0">
                <a:solidFill>
                  <a:srgbClr val="FFFFFF"/>
                </a:solidFill>
                <a:latin typeface="Calibri" charset="0"/>
                <a:ea typeface="Calibri" charset="0"/>
                <a:cs typeface="Calibri" charset="0"/>
              </a:rPr>
              <a:t>July 8-13</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9525" y="3999411"/>
            <a:ext cx="1395401" cy="2016115"/>
          </a:xfrm>
          <a:prstGeom prst="rect">
            <a:avLst/>
          </a:prstGeom>
          <a:ln>
            <a:solidFill>
              <a:srgbClr val="EEEDC4"/>
            </a:solidFill>
          </a:ln>
          <a:effectLst/>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64535" y="1157431"/>
            <a:ext cx="2832691" cy="2168759"/>
          </a:xfrm>
          <a:prstGeom prst="rect">
            <a:avLst/>
          </a:prstGeom>
          <a:ln>
            <a:solidFill>
              <a:srgbClr val="EEEDC4"/>
            </a:solidFill>
          </a:ln>
          <a:effectLst/>
        </p:spPr>
      </p:pic>
      <p:sp>
        <p:nvSpPr>
          <p:cNvPr id="10" name="Rectangle 4"/>
          <p:cNvSpPr>
            <a:spLocks noChangeArrowheads="1"/>
          </p:cNvSpPr>
          <p:nvPr/>
        </p:nvSpPr>
        <p:spPr bwMode="auto">
          <a:xfrm>
            <a:off x="4785430" y="5998245"/>
            <a:ext cx="3378794"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charset="0"/>
                <a:ea typeface="Calibri" charset="0"/>
                <a:cs typeface="Calibri" charset="0"/>
              </a:rPr>
              <a:t>Instructor</a:t>
            </a:r>
            <a:r>
              <a:rPr lang="en-US" altLang="en-US" sz="1600" b="1" dirty="0">
                <a:solidFill>
                  <a:srgbClr val="FFFFFF"/>
                </a:solidFill>
                <a:latin typeface="Calibri" charset="0"/>
                <a:ea typeface="Calibri" charset="0"/>
                <a:cs typeface="Calibri" charset="0"/>
              </a:rPr>
              <a:t>: </a:t>
            </a:r>
            <a:r>
              <a:rPr kumimoji="0" lang="en-US" altLang="en-US" sz="1600" b="1" i="0" u="none" strike="noStrike" cap="none" normalizeH="0" baseline="0" dirty="0">
                <a:ln>
                  <a:noFill/>
                </a:ln>
                <a:solidFill>
                  <a:srgbClr val="FFFFFF"/>
                </a:solidFill>
                <a:effectLst/>
                <a:latin typeface="Calibri" charset="0"/>
                <a:ea typeface="Calibri" charset="0"/>
                <a:cs typeface="Calibri" charset="0"/>
              </a:rPr>
              <a:t>Feliciano </a:t>
            </a:r>
            <a:r>
              <a:rPr kumimoji="0" lang="en-US" altLang="en-US" sz="1600" b="1" i="0" u="none" strike="noStrike" cap="none" normalizeH="0" baseline="0" dirty="0" err="1">
                <a:ln>
                  <a:noFill/>
                </a:ln>
                <a:solidFill>
                  <a:srgbClr val="FFFFFF"/>
                </a:solidFill>
                <a:effectLst/>
                <a:latin typeface="Calibri" charset="0"/>
                <a:ea typeface="Calibri" charset="0"/>
                <a:cs typeface="Calibri" charset="0"/>
              </a:rPr>
              <a:t>Giustino</a:t>
            </a:r>
            <a:endParaRPr kumimoji="0" lang="en-US" altLang="en-US" sz="1600" b="1" i="0" u="none" strike="noStrike" cap="none" normalizeH="0" baseline="0" dirty="0">
              <a:ln>
                <a:noFill/>
              </a:ln>
              <a:solidFill>
                <a:srgbClr val="FFFFFF"/>
              </a:solidFill>
              <a:effectLst/>
              <a:latin typeface="Calibri" charset="0"/>
              <a:ea typeface="Calibri" charset="0"/>
              <a:cs typeface="Calibri"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Calibri" charset="0"/>
                <a:ea typeface="Calibri" charset="0"/>
                <a:cs typeface="Calibri" charset="0"/>
              </a:rPr>
              <a:t>Professor of Materials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Calibri" charset="0"/>
                <a:ea typeface="Calibri" charset="0"/>
                <a:cs typeface="Calibri" charset="0"/>
              </a:rPr>
              <a:t>University of Oxford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FFFFFF"/>
              </a:solidFill>
              <a:effectLst/>
              <a:latin typeface="Calibri" charset="0"/>
              <a:ea typeface="Calibri" charset="0"/>
              <a:cs typeface="Calibri" charset="0"/>
            </a:endParaRPr>
          </a:p>
        </p:txBody>
      </p:sp>
      <p:pic>
        <p:nvPicPr>
          <p:cNvPr id="11" name="Picture 3" descr="http://www.materials.ox.ac.uk/uploads/images/mugshots/Giustino,Felician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25917" y="4012990"/>
            <a:ext cx="1488727" cy="2002536"/>
          </a:xfrm>
          <a:prstGeom prst="rect">
            <a:avLst/>
          </a:prstGeom>
          <a:noFill/>
          <a:ln>
            <a:solidFill>
              <a:srgbClr val="EEEDC4"/>
            </a:solidFill>
          </a:ln>
          <a:effectLst/>
          <a:extLst>
            <a:ext uri="{909E8E84-426E-40dd-AFC4-6F175D3DCCD1}">
              <a14:hiddenFill xmlns:a14="http://schemas.microsoft.com/office/drawing/2010/main" xmlns="">
                <a:solidFill>
                  <a:srgbClr val="FFFFFF"/>
                </a:solidFill>
              </a14:hiddenFill>
            </a:ext>
          </a:extLst>
        </p:spPr>
      </p:pic>
      <p:sp>
        <p:nvSpPr>
          <p:cNvPr id="12" name="Line 3"/>
          <p:cNvSpPr>
            <a:spLocks noChangeShapeType="1"/>
          </p:cNvSpPr>
          <p:nvPr/>
        </p:nvSpPr>
        <p:spPr bwMode="auto">
          <a:xfrm>
            <a:off x="3" y="10620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945" tIns="44979" rIns="89945" bIns="44979" anchor="ctr"/>
          <a:lstStyle/>
          <a:p>
            <a:endParaRPr lang="en-US"/>
          </a:p>
        </p:txBody>
      </p:sp>
      <p:pic>
        <p:nvPicPr>
          <p:cNvPr id="13" name="Picture 1" descr="PARADIM Logo WHITE text.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2174000" y="111656"/>
            <a:ext cx="2878046" cy="823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500584" y="6840027"/>
            <a:ext cx="2736564" cy="477013"/>
          </a:xfrm>
          <a:prstGeom prst="rect">
            <a:avLst/>
          </a:prstGeom>
          <a:noFill/>
        </p:spPr>
        <p:txBody>
          <a:bodyPr wrap="none" lIns="91399" tIns="45700" rIns="91399" bIns="45700">
            <a:spAutoFit/>
          </a:bodyPr>
          <a:lstStyle/>
          <a:p>
            <a:pPr>
              <a:defRPr/>
            </a:pPr>
            <a:r>
              <a:rPr lang="en-US" sz="2500" b="0" i="0" dirty="0" err="1">
                <a:solidFill>
                  <a:srgbClr val="00FFFF"/>
                </a:solidFill>
                <a:latin typeface="Trebuchet MS"/>
                <a:ea typeface="ＭＳ Ｐゴシック" pitchFamily="34" charset="-128"/>
                <a:cs typeface="Trebuchet MS"/>
              </a:rPr>
              <a:t>www.paradim.org</a:t>
            </a:r>
            <a:endParaRPr lang="en-US" sz="2500" b="0" i="0" dirty="0">
              <a:solidFill>
                <a:srgbClr val="00FFFF"/>
              </a:solidFill>
              <a:latin typeface="Trebuchet MS"/>
              <a:ea typeface="ＭＳ Ｐゴシック" pitchFamily="34" charset="-128"/>
              <a:cs typeface="Trebuchet MS"/>
            </a:endParaRPr>
          </a:p>
        </p:txBody>
      </p:sp>
      <p:sp>
        <p:nvSpPr>
          <p:cNvPr id="15" name="TextBox 14"/>
          <p:cNvSpPr txBox="1"/>
          <p:nvPr/>
        </p:nvSpPr>
        <p:spPr>
          <a:xfrm>
            <a:off x="300981" y="6110577"/>
            <a:ext cx="4852345" cy="769401"/>
          </a:xfrm>
          <a:prstGeom prst="rect">
            <a:avLst/>
          </a:prstGeom>
          <a:noFill/>
        </p:spPr>
        <p:txBody>
          <a:bodyPr wrap="square" lIns="91399" tIns="45700" rIns="91399" bIns="45700">
            <a:spAutoFit/>
          </a:bodyPr>
          <a:lstStyle/>
          <a:p>
            <a:pPr>
              <a:defRPr/>
            </a:pPr>
            <a:r>
              <a:rPr lang="en-US" sz="2200" i="0" dirty="0">
                <a:solidFill>
                  <a:srgbClr val="FFFF00"/>
                </a:solidFill>
                <a:latin typeface="Trebuchet MS"/>
                <a:ea typeface="ＭＳ Ｐゴシック" pitchFamily="34" charset="-128"/>
                <a:cs typeface="Trebuchet MS"/>
              </a:rPr>
              <a:t>PARADIM Summer Schools are FREE to all participants (industry too)</a:t>
            </a:r>
          </a:p>
        </p:txBody>
      </p:sp>
    </p:spTree>
    <p:extLst>
      <p:ext uri="{BB962C8B-B14F-4D97-AF65-F5344CB8AC3E}">
        <p14:creationId xmlns:p14="http://schemas.microsoft.com/office/powerpoint/2010/main" val="30756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0" y="117478"/>
            <a:ext cx="9737725" cy="747713"/>
          </a:xfrm>
        </p:spPr>
        <p:txBody>
          <a:bodyPr/>
          <a:lstStyle/>
          <a:p>
            <a:pPr defTabSz="966694">
              <a:defRPr/>
            </a:pPr>
            <a:r>
              <a:rPr lang="en-US" sz="4400" dirty="0">
                <a:latin typeface="Trebuchet MS"/>
                <a:ea typeface="ＭＳ Ｐゴシック" charset="0"/>
                <a:cs typeface="Trebuchet MS"/>
              </a:rPr>
              <a:t>PARADIM — A National User Facility</a:t>
            </a:r>
          </a:p>
        </p:txBody>
      </p:sp>
      <p:sp>
        <p:nvSpPr>
          <p:cNvPr id="8194" name="Line 3"/>
          <p:cNvSpPr>
            <a:spLocks noChangeShapeType="1"/>
          </p:cNvSpPr>
          <p:nvPr/>
        </p:nvSpPr>
        <p:spPr bwMode="auto">
          <a:xfrm>
            <a:off x="3" y="10620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945" tIns="44979" rIns="89945" bIns="44979" anchor="ctr"/>
          <a:lstStyle/>
          <a:p>
            <a:endParaRPr lang="en-US"/>
          </a:p>
        </p:txBody>
      </p:sp>
      <p:sp>
        <p:nvSpPr>
          <p:cNvPr id="8195" name="Rectangle 18"/>
          <p:cNvSpPr>
            <a:spLocks noChangeAspect="1" noChangeArrowheads="1"/>
          </p:cNvSpPr>
          <p:nvPr/>
        </p:nvSpPr>
        <p:spPr bwMode="auto">
          <a:xfrm>
            <a:off x="34242375" y="12068178"/>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19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Box 13"/>
          <p:cNvSpPr txBox="1">
            <a:spLocks noChangeAspect="1" noChangeArrowheads="1"/>
          </p:cNvSpPr>
          <p:nvPr/>
        </p:nvSpPr>
        <p:spPr bwMode="auto">
          <a:xfrm>
            <a:off x="34539242" y="120396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198" name="Group 174"/>
          <p:cNvGrpSpPr>
            <a:grpSpLocks noChangeAspect="1"/>
          </p:cNvGrpSpPr>
          <p:nvPr/>
        </p:nvGrpSpPr>
        <p:grpSpPr bwMode="auto">
          <a:xfrm>
            <a:off x="39612890" y="11049000"/>
            <a:ext cx="2678112" cy="2516188"/>
            <a:chOff x="6919913" y="1447800"/>
            <a:chExt cx="2300287" cy="2160230"/>
          </a:xfrm>
        </p:grpSpPr>
        <p:pic>
          <p:nvPicPr>
            <p:cNvPr id="9137"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3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19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1" name="Rectangle 300"/>
          <p:cNvSpPr>
            <a:spLocks noChangeArrowheads="1"/>
          </p:cNvSpPr>
          <p:nvPr/>
        </p:nvSpPr>
        <p:spPr bwMode="auto">
          <a:xfrm>
            <a:off x="40157403"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nchor="ctr"/>
          <a:lstStyle/>
          <a:p>
            <a:endParaRPr lang="en-US">
              <a:solidFill>
                <a:srgbClr val="FC0128"/>
              </a:solidFill>
            </a:endParaRPr>
          </a:p>
        </p:txBody>
      </p:sp>
      <p:grpSp>
        <p:nvGrpSpPr>
          <p:cNvPr id="8202" name="Group 34"/>
          <p:cNvGrpSpPr>
            <a:grpSpLocks noChangeAspect="1"/>
          </p:cNvGrpSpPr>
          <p:nvPr/>
        </p:nvGrpSpPr>
        <p:grpSpPr bwMode="auto">
          <a:xfrm>
            <a:off x="40233603" y="15621003"/>
            <a:ext cx="2065338" cy="2513013"/>
            <a:chOff x="531813" y="2551135"/>
            <a:chExt cx="3638550" cy="3595665"/>
          </a:xfrm>
        </p:grpSpPr>
        <p:grpSp>
          <p:nvGrpSpPr>
            <p:cNvPr id="9003" name="Group 3"/>
            <p:cNvGrpSpPr>
              <a:grpSpLocks noChangeAspect="1"/>
            </p:cNvGrpSpPr>
            <p:nvPr/>
          </p:nvGrpSpPr>
          <p:grpSpPr bwMode="auto">
            <a:xfrm>
              <a:off x="531813" y="4337050"/>
              <a:ext cx="2747962" cy="433388"/>
              <a:chOff x="1148" y="2757"/>
              <a:chExt cx="1540" cy="233"/>
            </a:xfrm>
          </p:grpSpPr>
          <p:grpSp>
            <p:nvGrpSpPr>
              <p:cNvPr id="9132" name="Group 4"/>
              <p:cNvGrpSpPr>
                <a:grpSpLocks noChangeAspect="1"/>
              </p:cNvGrpSpPr>
              <p:nvPr/>
            </p:nvGrpSpPr>
            <p:grpSpPr bwMode="auto">
              <a:xfrm>
                <a:off x="1159" y="2757"/>
                <a:ext cx="1529" cy="233"/>
                <a:chOff x="1152" y="2757"/>
                <a:chExt cx="1536" cy="233"/>
              </a:xfrm>
            </p:grpSpPr>
            <p:sp>
              <p:nvSpPr>
                <p:cNvPr id="913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913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913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3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900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900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00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00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00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00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01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03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040" name="Group 54"/>
            <p:cNvGrpSpPr>
              <a:grpSpLocks noChangeAspect="1"/>
            </p:cNvGrpSpPr>
            <p:nvPr/>
          </p:nvGrpSpPr>
          <p:grpSpPr bwMode="auto">
            <a:xfrm>
              <a:off x="3490913" y="5029200"/>
              <a:ext cx="100012" cy="762000"/>
              <a:chOff x="4320" y="3456"/>
              <a:chExt cx="96" cy="384"/>
            </a:xfrm>
          </p:grpSpPr>
          <p:grpSp>
            <p:nvGrpSpPr>
              <p:cNvPr id="9122" name="Group 55" descr="50%"/>
              <p:cNvGrpSpPr>
                <a:grpSpLocks noChangeAspect="1"/>
              </p:cNvGrpSpPr>
              <p:nvPr/>
            </p:nvGrpSpPr>
            <p:grpSpPr bwMode="auto">
              <a:xfrm>
                <a:off x="4320" y="3456"/>
                <a:ext cx="96" cy="192"/>
                <a:chOff x="4320" y="3456"/>
                <a:chExt cx="96" cy="192"/>
              </a:xfrm>
            </p:grpSpPr>
            <p:sp>
              <p:nvSpPr>
                <p:cNvPr id="912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3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3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9123" name="Group 60" descr="50%"/>
              <p:cNvGrpSpPr>
                <a:grpSpLocks noChangeAspect="1"/>
              </p:cNvGrpSpPr>
              <p:nvPr/>
            </p:nvGrpSpPr>
            <p:grpSpPr bwMode="auto">
              <a:xfrm>
                <a:off x="4320" y="3648"/>
                <a:ext cx="96" cy="192"/>
                <a:chOff x="4320" y="3456"/>
                <a:chExt cx="96" cy="192"/>
              </a:xfrm>
            </p:grpSpPr>
            <p:sp>
              <p:nvSpPr>
                <p:cNvPr id="912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9041" name="Group 67"/>
            <p:cNvGrpSpPr>
              <a:grpSpLocks noChangeAspect="1"/>
            </p:cNvGrpSpPr>
            <p:nvPr/>
          </p:nvGrpSpPr>
          <p:grpSpPr bwMode="auto">
            <a:xfrm>
              <a:off x="728682" y="2551135"/>
              <a:ext cx="2176468" cy="1247780"/>
              <a:chOff x="3773" y="3360"/>
              <a:chExt cx="1371" cy="786"/>
            </a:xfrm>
          </p:grpSpPr>
          <p:sp>
            <p:nvSpPr>
              <p:cNvPr id="904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9050" name="Group 69"/>
              <p:cNvGrpSpPr>
                <a:grpSpLocks noChangeAspect="1"/>
              </p:cNvGrpSpPr>
              <p:nvPr/>
            </p:nvGrpSpPr>
            <p:grpSpPr bwMode="auto">
              <a:xfrm>
                <a:off x="4481" y="3454"/>
                <a:ext cx="106" cy="477"/>
                <a:chOff x="4481" y="3445"/>
                <a:chExt cx="106" cy="486"/>
              </a:xfrm>
            </p:grpSpPr>
            <p:sp>
              <p:nvSpPr>
                <p:cNvPr id="911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1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9120"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2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9051"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2"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3"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54"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905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9056"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7"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8"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9"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0"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1"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2"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3"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4"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5"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6"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7"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8"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9"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0"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1"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2"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3"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4"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5"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7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7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9078"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7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8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9081"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2"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3"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4"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5"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6"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7"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8"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9"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0"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1"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2"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3"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4"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5"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6"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7"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8"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9"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0"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1"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2"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3"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4"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5"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6"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7"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8"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9"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0"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1"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2"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5"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6"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904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8" name="Rectangle 74"/>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203" name="Right Arrow 163"/>
          <p:cNvSpPr>
            <a:spLocks noChangeAspect="1" noChangeArrowheads="1"/>
          </p:cNvSpPr>
          <p:nvPr/>
        </p:nvSpPr>
        <p:spPr bwMode="auto">
          <a:xfrm rot="-9130438">
            <a:off x="33945516" y="12623802"/>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4" name="Right Arrow 164"/>
          <p:cNvSpPr>
            <a:spLocks noChangeAspect="1" noChangeArrowheads="1"/>
          </p:cNvSpPr>
          <p:nvPr/>
        </p:nvSpPr>
        <p:spPr bwMode="auto">
          <a:xfrm rot="1617048">
            <a:off x="33909000" y="1334929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5" name="Right Arrow 14"/>
          <p:cNvSpPr>
            <a:spLocks noChangeAspect="1" noChangeArrowheads="1"/>
          </p:cNvSpPr>
          <p:nvPr/>
        </p:nvSpPr>
        <p:spPr bwMode="auto">
          <a:xfrm rot="1669562">
            <a:off x="38950903" y="16357602"/>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6" name="Right Arrow 21"/>
          <p:cNvSpPr>
            <a:spLocks noChangeAspect="1" noChangeArrowheads="1"/>
          </p:cNvSpPr>
          <p:nvPr/>
        </p:nvSpPr>
        <p:spPr bwMode="auto">
          <a:xfrm rot="-9182952">
            <a:off x="39174738" y="155956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7" name="Right Arrow 14"/>
          <p:cNvSpPr>
            <a:spLocks noChangeAspect="1" noChangeArrowheads="1"/>
          </p:cNvSpPr>
          <p:nvPr/>
        </p:nvSpPr>
        <p:spPr bwMode="auto">
          <a:xfrm rot="-2460000">
            <a:off x="39200139" y="13487402"/>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8" name="Right Arrow 21"/>
          <p:cNvSpPr>
            <a:spLocks noChangeAspect="1" noChangeArrowheads="1"/>
          </p:cNvSpPr>
          <p:nvPr/>
        </p:nvSpPr>
        <p:spPr bwMode="auto">
          <a:xfrm rot="8280000">
            <a:off x="38938200" y="131064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9" name="Right Arrow 14"/>
          <p:cNvSpPr>
            <a:spLocks noChangeAspect="1" noChangeArrowheads="1"/>
          </p:cNvSpPr>
          <p:nvPr/>
        </p:nvSpPr>
        <p:spPr bwMode="auto">
          <a:xfrm rot="8329562">
            <a:off x="34088388" y="15621002"/>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10" name="Right Arrow 21"/>
          <p:cNvSpPr>
            <a:spLocks noChangeAspect="1" noChangeArrowheads="1"/>
          </p:cNvSpPr>
          <p:nvPr/>
        </p:nvSpPr>
        <p:spPr bwMode="auto">
          <a:xfrm rot="-2522952">
            <a:off x="34594800" y="160782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11" name="TextBox 13"/>
          <p:cNvSpPr txBox="1">
            <a:spLocks noChangeAspect="1" noChangeArrowheads="1"/>
          </p:cNvSpPr>
          <p:nvPr/>
        </p:nvSpPr>
        <p:spPr bwMode="auto">
          <a:xfrm>
            <a:off x="35042479" y="16687803"/>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212" name="TextBox 13"/>
          <p:cNvSpPr txBox="1">
            <a:spLocks noChangeAspect="1" noChangeArrowheads="1"/>
          </p:cNvSpPr>
          <p:nvPr/>
        </p:nvSpPr>
        <p:spPr bwMode="auto">
          <a:xfrm>
            <a:off x="31305503" y="14341478"/>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213" name="TextBox 13"/>
          <p:cNvSpPr txBox="1">
            <a:spLocks noChangeAspect="1" noChangeArrowheads="1"/>
          </p:cNvSpPr>
          <p:nvPr/>
        </p:nvSpPr>
        <p:spPr bwMode="auto">
          <a:xfrm>
            <a:off x="40000241" y="135636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214" name="TextBox 13"/>
          <p:cNvSpPr txBox="1">
            <a:spLocks noChangeAspect="1" noChangeArrowheads="1"/>
          </p:cNvSpPr>
          <p:nvPr/>
        </p:nvSpPr>
        <p:spPr bwMode="auto">
          <a:xfrm>
            <a:off x="36020378" y="176022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sp>
        <p:nvSpPr>
          <p:cNvPr id="8215" name="Rectangle 175"/>
          <p:cNvSpPr>
            <a:spLocks noChangeAspect="1" noChangeArrowheads="1"/>
          </p:cNvSpPr>
          <p:nvPr/>
        </p:nvSpPr>
        <p:spPr bwMode="auto">
          <a:xfrm>
            <a:off x="34394775" y="12220578"/>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21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204400" y="126492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7" name="TextBox 13"/>
          <p:cNvSpPr txBox="1">
            <a:spLocks noChangeAspect="1" noChangeArrowheads="1"/>
          </p:cNvSpPr>
          <p:nvPr/>
        </p:nvSpPr>
        <p:spPr bwMode="auto">
          <a:xfrm>
            <a:off x="34691642" y="121920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218" name="Group 174"/>
          <p:cNvGrpSpPr>
            <a:grpSpLocks noChangeAspect="1"/>
          </p:cNvGrpSpPr>
          <p:nvPr/>
        </p:nvGrpSpPr>
        <p:grpSpPr bwMode="auto">
          <a:xfrm>
            <a:off x="39765289" y="11201400"/>
            <a:ext cx="2678112" cy="2516188"/>
            <a:chOff x="6919913" y="1447800"/>
            <a:chExt cx="2300287" cy="2160230"/>
          </a:xfrm>
        </p:grpSpPr>
        <p:pic>
          <p:nvPicPr>
            <p:cNvPr id="9001"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2"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21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70600" y="112014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2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546800" y="159273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21" name="Rectangle 300"/>
          <p:cNvSpPr>
            <a:spLocks noChangeArrowheads="1"/>
          </p:cNvSpPr>
          <p:nvPr/>
        </p:nvSpPr>
        <p:spPr bwMode="auto">
          <a:xfrm>
            <a:off x="40309802" y="156972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nchor="ctr"/>
          <a:lstStyle/>
          <a:p>
            <a:endParaRPr lang="en-US">
              <a:solidFill>
                <a:srgbClr val="FC0128"/>
              </a:solidFill>
            </a:endParaRPr>
          </a:p>
        </p:txBody>
      </p:sp>
      <p:grpSp>
        <p:nvGrpSpPr>
          <p:cNvPr id="8222" name="Group 34"/>
          <p:cNvGrpSpPr>
            <a:grpSpLocks noChangeAspect="1"/>
          </p:cNvGrpSpPr>
          <p:nvPr/>
        </p:nvGrpSpPr>
        <p:grpSpPr bwMode="auto">
          <a:xfrm>
            <a:off x="40386002" y="15773403"/>
            <a:ext cx="2065338" cy="2513013"/>
            <a:chOff x="531813" y="2551135"/>
            <a:chExt cx="3638550" cy="3595665"/>
          </a:xfrm>
        </p:grpSpPr>
        <p:grpSp>
          <p:nvGrpSpPr>
            <p:cNvPr id="8867" name="Group 3"/>
            <p:cNvGrpSpPr>
              <a:grpSpLocks noChangeAspect="1"/>
            </p:cNvGrpSpPr>
            <p:nvPr/>
          </p:nvGrpSpPr>
          <p:grpSpPr bwMode="auto">
            <a:xfrm>
              <a:off x="531813" y="4337050"/>
              <a:ext cx="2747962" cy="433388"/>
              <a:chOff x="1148" y="2757"/>
              <a:chExt cx="1540" cy="233"/>
            </a:xfrm>
          </p:grpSpPr>
          <p:grpSp>
            <p:nvGrpSpPr>
              <p:cNvPr id="8996" name="Group 4"/>
              <p:cNvGrpSpPr>
                <a:grpSpLocks noChangeAspect="1"/>
              </p:cNvGrpSpPr>
              <p:nvPr/>
            </p:nvGrpSpPr>
            <p:grpSpPr bwMode="auto">
              <a:xfrm>
                <a:off x="1159" y="2757"/>
                <a:ext cx="1529" cy="233"/>
                <a:chOff x="1152" y="2757"/>
                <a:chExt cx="1536" cy="233"/>
              </a:xfrm>
            </p:grpSpPr>
            <p:sp>
              <p:nvSpPr>
                <p:cNvPr id="8999"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9000"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997"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8"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868"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869"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870"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71"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72"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73"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74"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5"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6"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7"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8"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9"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0"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1"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2"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3"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4"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5"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6"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7"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8"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9"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0"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1"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2"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3"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4"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5"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6"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7"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8"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9"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00"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01"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02"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03"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904" name="Group 54"/>
            <p:cNvGrpSpPr>
              <a:grpSpLocks noChangeAspect="1"/>
            </p:cNvGrpSpPr>
            <p:nvPr/>
          </p:nvGrpSpPr>
          <p:grpSpPr bwMode="auto">
            <a:xfrm>
              <a:off x="3490913" y="5029200"/>
              <a:ext cx="100012" cy="762000"/>
              <a:chOff x="4320" y="3456"/>
              <a:chExt cx="96" cy="384"/>
            </a:xfrm>
          </p:grpSpPr>
          <p:grpSp>
            <p:nvGrpSpPr>
              <p:cNvPr id="8986" name="Group 55" descr="50%"/>
              <p:cNvGrpSpPr>
                <a:grpSpLocks noChangeAspect="1"/>
              </p:cNvGrpSpPr>
              <p:nvPr/>
            </p:nvGrpSpPr>
            <p:grpSpPr bwMode="auto">
              <a:xfrm>
                <a:off x="4320" y="3456"/>
                <a:ext cx="96" cy="192"/>
                <a:chOff x="4320" y="3456"/>
                <a:chExt cx="96" cy="192"/>
              </a:xfrm>
            </p:grpSpPr>
            <p:sp>
              <p:nvSpPr>
                <p:cNvPr id="8992"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3"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4"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5"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987" name="Group 60" descr="50%"/>
              <p:cNvGrpSpPr>
                <a:grpSpLocks noChangeAspect="1"/>
              </p:cNvGrpSpPr>
              <p:nvPr/>
            </p:nvGrpSpPr>
            <p:grpSpPr bwMode="auto">
              <a:xfrm>
                <a:off x="4320" y="3648"/>
                <a:ext cx="96" cy="192"/>
                <a:chOff x="4320" y="3456"/>
                <a:chExt cx="96" cy="192"/>
              </a:xfrm>
            </p:grpSpPr>
            <p:sp>
              <p:nvSpPr>
                <p:cNvPr id="8988"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89"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0"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1"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905" name="Group 67"/>
            <p:cNvGrpSpPr>
              <a:grpSpLocks noChangeAspect="1"/>
            </p:cNvGrpSpPr>
            <p:nvPr/>
          </p:nvGrpSpPr>
          <p:grpSpPr bwMode="auto">
            <a:xfrm>
              <a:off x="728682" y="2551135"/>
              <a:ext cx="2176468" cy="1247780"/>
              <a:chOff x="3773" y="3360"/>
              <a:chExt cx="1371" cy="786"/>
            </a:xfrm>
          </p:grpSpPr>
          <p:sp>
            <p:nvSpPr>
              <p:cNvPr id="8913"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914" name="Group 69"/>
              <p:cNvGrpSpPr>
                <a:grpSpLocks noChangeAspect="1"/>
              </p:cNvGrpSpPr>
              <p:nvPr/>
            </p:nvGrpSpPr>
            <p:grpSpPr bwMode="auto">
              <a:xfrm>
                <a:off x="4481" y="3454"/>
                <a:ext cx="106" cy="477"/>
                <a:chOff x="4481" y="3445"/>
                <a:chExt cx="106" cy="486"/>
              </a:xfrm>
            </p:grpSpPr>
            <p:sp>
              <p:nvSpPr>
                <p:cNvPr id="8982"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83"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984"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5"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915"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6"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7"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8"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919"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920"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1"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2"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3"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4"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5"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6"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7"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8"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9"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0"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1"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2"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3"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4"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5"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6"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7"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8"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9"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40"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41"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942"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43"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44"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945"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6"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7"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8"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9"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0"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1"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2"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3"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4"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5"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6"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7"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8"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9"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0"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1"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2"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3"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4"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5"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6"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7"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8"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9"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0"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1"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2"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3"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4"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5"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6"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7"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8"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9"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80"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1"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906"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7"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8"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2" name="Rectangle 230"/>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223" name="Right Arrow 319"/>
          <p:cNvSpPr>
            <a:spLocks noChangeAspect="1" noChangeArrowheads="1"/>
          </p:cNvSpPr>
          <p:nvPr/>
        </p:nvSpPr>
        <p:spPr bwMode="auto">
          <a:xfrm rot="-9130438">
            <a:off x="34097916" y="12776202"/>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4" name="Right Arrow 320"/>
          <p:cNvSpPr>
            <a:spLocks noChangeAspect="1" noChangeArrowheads="1"/>
          </p:cNvSpPr>
          <p:nvPr/>
        </p:nvSpPr>
        <p:spPr bwMode="auto">
          <a:xfrm rot="1617048">
            <a:off x="34061400" y="1350169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5" name="Right Arrow 14"/>
          <p:cNvSpPr>
            <a:spLocks noChangeAspect="1" noChangeArrowheads="1"/>
          </p:cNvSpPr>
          <p:nvPr/>
        </p:nvSpPr>
        <p:spPr bwMode="auto">
          <a:xfrm rot="1669562">
            <a:off x="39103303" y="16510002"/>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6" name="Right Arrow 21"/>
          <p:cNvSpPr>
            <a:spLocks noChangeAspect="1" noChangeArrowheads="1"/>
          </p:cNvSpPr>
          <p:nvPr/>
        </p:nvSpPr>
        <p:spPr bwMode="auto">
          <a:xfrm rot="-9182952">
            <a:off x="39327138" y="157480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7" name="Right Arrow 14"/>
          <p:cNvSpPr>
            <a:spLocks noChangeAspect="1" noChangeArrowheads="1"/>
          </p:cNvSpPr>
          <p:nvPr/>
        </p:nvSpPr>
        <p:spPr bwMode="auto">
          <a:xfrm rot="-2460000">
            <a:off x="39352539" y="13639802"/>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8" name="Right Arrow 21"/>
          <p:cNvSpPr>
            <a:spLocks noChangeAspect="1" noChangeArrowheads="1"/>
          </p:cNvSpPr>
          <p:nvPr/>
        </p:nvSpPr>
        <p:spPr bwMode="auto">
          <a:xfrm rot="8280000">
            <a:off x="39090600" y="132588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9" name="Right Arrow 14"/>
          <p:cNvSpPr>
            <a:spLocks noChangeAspect="1" noChangeArrowheads="1"/>
          </p:cNvSpPr>
          <p:nvPr/>
        </p:nvSpPr>
        <p:spPr bwMode="auto">
          <a:xfrm rot="8329562">
            <a:off x="34240788" y="15773402"/>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30" name="Right Arrow 21"/>
          <p:cNvSpPr>
            <a:spLocks noChangeAspect="1" noChangeArrowheads="1"/>
          </p:cNvSpPr>
          <p:nvPr/>
        </p:nvSpPr>
        <p:spPr bwMode="auto">
          <a:xfrm rot="-2522952">
            <a:off x="34747200" y="162306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31" name="TextBox 13"/>
          <p:cNvSpPr txBox="1">
            <a:spLocks noChangeAspect="1" noChangeArrowheads="1"/>
          </p:cNvSpPr>
          <p:nvPr/>
        </p:nvSpPr>
        <p:spPr bwMode="auto">
          <a:xfrm>
            <a:off x="35194879" y="16840203"/>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232" name="TextBox 13"/>
          <p:cNvSpPr txBox="1">
            <a:spLocks noChangeAspect="1" noChangeArrowheads="1"/>
          </p:cNvSpPr>
          <p:nvPr/>
        </p:nvSpPr>
        <p:spPr bwMode="auto">
          <a:xfrm>
            <a:off x="31457903" y="14493878"/>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233" name="TextBox 13"/>
          <p:cNvSpPr txBox="1">
            <a:spLocks noChangeAspect="1" noChangeArrowheads="1"/>
          </p:cNvSpPr>
          <p:nvPr/>
        </p:nvSpPr>
        <p:spPr bwMode="auto">
          <a:xfrm>
            <a:off x="40152641" y="137160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234" name="TextBox 13"/>
          <p:cNvSpPr txBox="1">
            <a:spLocks noChangeAspect="1" noChangeArrowheads="1"/>
          </p:cNvSpPr>
          <p:nvPr/>
        </p:nvSpPr>
        <p:spPr bwMode="auto">
          <a:xfrm>
            <a:off x="36172778" y="177546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nvGrpSpPr>
          <p:cNvPr id="8235" name="Group 331"/>
          <p:cNvGrpSpPr>
            <a:grpSpLocks/>
          </p:cNvGrpSpPr>
          <p:nvPr/>
        </p:nvGrpSpPr>
        <p:grpSpPr bwMode="auto">
          <a:xfrm>
            <a:off x="31305500" y="11049002"/>
            <a:ext cx="11061700" cy="7340601"/>
            <a:chOff x="31305500" y="11049000"/>
            <a:chExt cx="11061700" cy="7341108"/>
          </a:xfrm>
        </p:grpSpPr>
        <p:sp>
          <p:nvSpPr>
            <p:cNvPr id="8711" name="Rectangle 332"/>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712"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13"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714" name="Group 174"/>
            <p:cNvGrpSpPr>
              <a:grpSpLocks noChangeAspect="1"/>
            </p:cNvGrpSpPr>
            <p:nvPr/>
          </p:nvGrpSpPr>
          <p:grpSpPr bwMode="auto">
            <a:xfrm>
              <a:off x="39612888" y="11049000"/>
              <a:ext cx="2678112" cy="2516188"/>
              <a:chOff x="6919913" y="1447800"/>
              <a:chExt cx="2300287" cy="2160230"/>
            </a:xfrm>
          </p:grpSpPr>
          <p:pic>
            <p:nvPicPr>
              <p:cNvPr id="8865"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66"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715"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16"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17"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718" name="Group 34"/>
            <p:cNvGrpSpPr>
              <a:grpSpLocks noChangeAspect="1"/>
            </p:cNvGrpSpPr>
            <p:nvPr/>
          </p:nvGrpSpPr>
          <p:grpSpPr bwMode="auto">
            <a:xfrm>
              <a:off x="40233600" y="15621002"/>
              <a:ext cx="2065339" cy="2513014"/>
              <a:chOff x="531813" y="2551135"/>
              <a:chExt cx="3638550" cy="3595665"/>
            </a:xfrm>
          </p:grpSpPr>
          <p:grpSp>
            <p:nvGrpSpPr>
              <p:cNvPr id="8731" name="Group 3"/>
              <p:cNvGrpSpPr>
                <a:grpSpLocks noChangeAspect="1"/>
              </p:cNvGrpSpPr>
              <p:nvPr/>
            </p:nvGrpSpPr>
            <p:grpSpPr bwMode="auto">
              <a:xfrm>
                <a:off x="531813" y="4337050"/>
                <a:ext cx="2747962" cy="433388"/>
                <a:chOff x="1148" y="2757"/>
                <a:chExt cx="1540" cy="233"/>
              </a:xfrm>
            </p:grpSpPr>
            <p:grpSp>
              <p:nvGrpSpPr>
                <p:cNvPr id="8860" name="Group 4"/>
                <p:cNvGrpSpPr>
                  <a:grpSpLocks noChangeAspect="1"/>
                </p:cNvGrpSpPr>
                <p:nvPr/>
              </p:nvGrpSpPr>
              <p:grpSpPr bwMode="auto">
                <a:xfrm>
                  <a:off x="1159" y="2757"/>
                  <a:ext cx="1529" cy="233"/>
                  <a:chOff x="1152" y="2757"/>
                  <a:chExt cx="1536" cy="233"/>
                </a:xfrm>
              </p:grpSpPr>
              <p:sp>
                <p:nvSpPr>
                  <p:cNvPr id="8863"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864"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861"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62"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732"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733"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34"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35"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36"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37"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38"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39"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0"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1"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2"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3"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4"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5"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6"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7"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8"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9"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0"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1"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2"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3"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4"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5"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6"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7"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8"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9"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0"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1"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2"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3"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4"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5"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6"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67"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768" name="Group 54"/>
              <p:cNvGrpSpPr>
                <a:grpSpLocks noChangeAspect="1"/>
              </p:cNvGrpSpPr>
              <p:nvPr/>
            </p:nvGrpSpPr>
            <p:grpSpPr bwMode="auto">
              <a:xfrm>
                <a:off x="3490913" y="5029200"/>
                <a:ext cx="100012" cy="762000"/>
                <a:chOff x="4320" y="3456"/>
                <a:chExt cx="96" cy="384"/>
              </a:xfrm>
            </p:grpSpPr>
            <p:grpSp>
              <p:nvGrpSpPr>
                <p:cNvPr id="8850" name="Group 55" descr="50%"/>
                <p:cNvGrpSpPr>
                  <a:grpSpLocks noChangeAspect="1"/>
                </p:cNvGrpSpPr>
                <p:nvPr/>
              </p:nvGrpSpPr>
              <p:grpSpPr bwMode="auto">
                <a:xfrm>
                  <a:off x="4320" y="3456"/>
                  <a:ext cx="96" cy="192"/>
                  <a:chOff x="4320" y="3456"/>
                  <a:chExt cx="96" cy="192"/>
                </a:xfrm>
              </p:grpSpPr>
              <p:sp>
                <p:nvSpPr>
                  <p:cNvPr id="8856"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7"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8"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9"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851" name="Group 60" descr="50%"/>
                <p:cNvGrpSpPr>
                  <a:grpSpLocks noChangeAspect="1"/>
                </p:cNvGrpSpPr>
                <p:nvPr/>
              </p:nvGrpSpPr>
              <p:grpSpPr bwMode="auto">
                <a:xfrm>
                  <a:off x="4320" y="3648"/>
                  <a:ext cx="96" cy="192"/>
                  <a:chOff x="4320" y="3456"/>
                  <a:chExt cx="96" cy="192"/>
                </a:xfrm>
              </p:grpSpPr>
              <p:sp>
                <p:nvSpPr>
                  <p:cNvPr id="8852"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3"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4"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5"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769" name="Group 67"/>
              <p:cNvGrpSpPr>
                <a:grpSpLocks noChangeAspect="1"/>
              </p:cNvGrpSpPr>
              <p:nvPr/>
            </p:nvGrpSpPr>
            <p:grpSpPr bwMode="auto">
              <a:xfrm>
                <a:off x="728684" y="2551135"/>
                <a:ext cx="2176468" cy="1247780"/>
                <a:chOff x="3773" y="3360"/>
                <a:chExt cx="1371" cy="786"/>
              </a:xfrm>
            </p:grpSpPr>
            <p:sp>
              <p:nvSpPr>
                <p:cNvPr id="8777"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778" name="Group 399"/>
                <p:cNvGrpSpPr>
                  <a:grpSpLocks noChangeAspect="1"/>
                </p:cNvGrpSpPr>
                <p:nvPr/>
              </p:nvGrpSpPr>
              <p:grpSpPr bwMode="auto">
                <a:xfrm>
                  <a:off x="4481" y="3454"/>
                  <a:ext cx="106" cy="477"/>
                  <a:chOff x="4481" y="3445"/>
                  <a:chExt cx="106" cy="486"/>
                </a:xfrm>
              </p:grpSpPr>
              <p:sp>
                <p:nvSpPr>
                  <p:cNvPr id="8846"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47"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848"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49"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779"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0"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1"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82"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783"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784"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5"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6"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7"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8"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9"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0"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1"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2"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3"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4"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5"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6"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7"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8"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9"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0"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1"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2"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3"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4"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5"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806"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809"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2"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3"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4"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5"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6"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7"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8"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9"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0"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1"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2"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3"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4"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5"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6"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7"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8"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9"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0"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1"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2"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3"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4"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5"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6"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7"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8"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9"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0"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1"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2"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3"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4"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45"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770"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1"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2"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3"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4"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5"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6" name="Rectangle 397"/>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719" name="Right Arrow 340"/>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0" name="Right Arrow 341"/>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1"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2"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3"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4"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5"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6"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7"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728"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729"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730"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8236" name="Group 488"/>
          <p:cNvGrpSpPr>
            <a:grpSpLocks/>
          </p:cNvGrpSpPr>
          <p:nvPr/>
        </p:nvGrpSpPr>
        <p:grpSpPr bwMode="auto">
          <a:xfrm>
            <a:off x="31457899" y="11201402"/>
            <a:ext cx="11061700" cy="7340601"/>
            <a:chOff x="31305500" y="11049000"/>
            <a:chExt cx="11061700" cy="7341108"/>
          </a:xfrm>
        </p:grpSpPr>
        <p:sp>
          <p:nvSpPr>
            <p:cNvPr id="8555" name="Rectangle 489"/>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55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57"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558" name="Group 174"/>
            <p:cNvGrpSpPr>
              <a:grpSpLocks noChangeAspect="1"/>
            </p:cNvGrpSpPr>
            <p:nvPr/>
          </p:nvGrpSpPr>
          <p:grpSpPr bwMode="auto">
            <a:xfrm>
              <a:off x="39612888" y="11049000"/>
              <a:ext cx="2678112" cy="2516188"/>
              <a:chOff x="6919913" y="1447800"/>
              <a:chExt cx="2300287" cy="2160230"/>
            </a:xfrm>
          </p:grpSpPr>
          <p:pic>
            <p:nvPicPr>
              <p:cNvPr id="8709"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10"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55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6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61"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562" name="Group 34"/>
            <p:cNvGrpSpPr>
              <a:grpSpLocks noChangeAspect="1"/>
            </p:cNvGrpSpPr>
            <p:nvPr/>
          </p:nvGrpSpPr>
          <p:grpSpPr bwMode="auto">
            <a:xfrm>
              <a:off x="40233600" y="15621002"/>
              <a:ext cx="2065339" cy="2513014"/>
              <a:chOff x="531813" y="2551135"/>
              <a:chExt cx="3638550" cy="3595665"/>
            </a:xfrm>
          </p:grpSpPr>
          <p:grpSp>
            <p:nvGrpSpPr>
              <p:cNvPr id="8575" name="Group 3"/>
              <p:cNvGrpSpPr>
                <a:grpSpLocks noChangeAspect="1"/>
              </p:cNvGrpSpPr>
              <p:nvPr/>
            </p:nvGrpSpPr>
            <p:grpSpPr bwMode="auto">
              <a:xfrm>
                <a:off x="531813" y="4337050"/>
                <a:ext cx="2747962" cy="433388"/>
                <a:chOff x="1148" y="2757"/>
                <a:chExt cx="1540" cy="233"/>
              </a:xfrm>
            </p:grpSpPr>
            <p:grpSp>
              <p:nvGrpSpPr>
                <p:cNvPr id="8704" name="Group 4"/>
                <p:cNvGrpSpPr>
                  <a:grpSpLocks noChangeAspect="1"/>
                </p:cNvGrpSpPr>
                <p:nvPr/>
              </p:nvGrpSpPr>
              <p:grpSpPr bwMode="auto">
                <a:xfrm>
                  <a:off x="1159" y="2757"/>
                  <a:ext cx="1529" cy="233"/>
                  <a:chOff x="1152" y="2757"/>
                  <a:chExt cx="1536" cy="233"/>
                </a:xfrm>
              </p:grpSpPr>
              <p:sp>
                <p:nvSpPr>
                  <p:cNvPr id="8707"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708"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705"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6"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576"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577"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578"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79"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80"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81"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582"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3"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4"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5"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6"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7"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8"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9"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0"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1"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2"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3"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4"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5"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6"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7"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8"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9"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0"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1"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2"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3"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4"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5"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6"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7"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8"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9"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10"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611"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612" name="Group 54"/>
              <p:cNvGrpSpPr>
                <a:grpSpLocks noChangeAspect="1"/>
              </p:cNvGrpSpPr>
              <p:nvPr/>
            </p:nvGrpSpPr>
            <p:grpSpPr bwMode="auto">
              <a:xfrm>
                <a:off x="3490913" y="5029200"/>
                <a:ext cx="100012" cy="762000"/>
                <a:chOff x="4320" y="3456"/>
                <a:chExt cx="96" cy="384"/>
              </a:xfrm>
            </p:grpSpPr>
            <p:grpSp>
              <p:nvGrpSpPr>
                <p:cNvPr id="8694" name="Group 55" descr="50%"/>
                <p:cNvGrpSpPr>
                  <a:grpSpLocks noChangeAspect="1"/>
                </p:cNvGrpSpPr>
                <p:nvPr/>
              </p:nvGrpSpPr>
              <p:grpSpPr bwMode="auto">
                <a:xfrm>
                  <a:off x="4320" y="3456"/>
                  <a:ext cx="96" cy="192"/>
                  <a:chOff x="4320" y="3456"/>
                  <a:chExt cx="96" cy="192"/>
                </a:xfrm>
              </p:grpSpPr>
              <p:sp>
                <p:nvSpPr>
                  <p:cNvPr id="8700"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1"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2"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3"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695" name="Group 60" descr="50%"/>
                <p:cNvGrpSpPr>
                  <a:grpSpLocks noChangeAspect="1"/>
                </p:cNvGrpSpPr>
                <p:nvPr/>
              </p:nvGrpSpPr>
              <p:grpSpPr bwMode="auto">
                <a:xfrm>
                  <a:off x="4320" y="3648"/>
                  <a:ext cx="96" cy="192"/>
                  <a:chOff x="4320" y="3456"/>
                  <a:chExt cx="96" cy="192"/>
                </a:xfrm>
              </p:grpSpPr>
              <p:sp>
                <p:nvSpPr>
                  <p:cNvPr id="8696"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697"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698"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699"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613" name="Group 67"/>
              <p:cNvGrpSpPr>
                <a:grpSpLocks noChangeAspect="1"/>
              </p:cNvGrpSpPr>
              <p:nvPr/>
            </p:nvGrpSpPr>
            <p:grpSpPr bwMode="auto">
              <a:xfrm>
                <a:off x="728684" y="2551135"/>
                <a:ext cx="2176468" cy="1247780"/>
                <a:chOff x="3773" y="3360"/>
                <a:chExt cx="1371" cy="786"/>
              </a:xfrm>
            </p:grpSpPr>
            <p:sp>
              <p:nvSpPr>
                <p:cNvPr id="8621"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622" name="Group 556"/>
                <p:cNvGrpSpPr>
                  <a:grpSpLocks noChangeAspect="1"/>
                </p:cNvGrpSpPr>
                <p:nvPr/>
              </p:nvGrpSpPr>
              <p:grpSpPr bwMode="auto">
                <a:xfrm>
                  <a:off x="4481" y="3454"/>
                  <a:ext cx="106" cy="477"/>
                  <a:chOff x="4481" y="3445"/>
                  <a:chExt cx="106" cy="486"/>
                </a:xfrm>
              </p:grpSpPr>
              <p:sp>
                <p:nvSpPr>
                  <p:cNvPr id="8690"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91"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692"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623"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24"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25"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26"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627"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628"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29"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0"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1"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2"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3"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4"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5"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6"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7"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8"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9"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0"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1"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2"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3"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4"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5"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6"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7"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48"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49"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650"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51"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52"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653"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4"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5"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6"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7"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8"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9"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0"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1"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2"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3"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4"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5"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6"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7"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8"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9"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0"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1"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2"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3"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4"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5"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6"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7"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8"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9"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0"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1"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2"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3"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4"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5"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6"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7"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8"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89"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614"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5"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6"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7"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8"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9"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20" name="Rectangle 554"/>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563" name="Right Arrow 497"/>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4" name="Right Arrow 498"/>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5"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6"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7"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8"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9"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70"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71"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572"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573"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574"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8237" name="Group 645"/>
          <p:cNvGrpSpPr>
            <a:grpSpLocks/>
          </p:cNvGrpSpPr>
          <p:nvPr/>
        </p:nvGrpSpPr>
        <p:grpSpPr bwMode="auto">
          <a:xfrm>
            <a:off x="31610300" y="11353802"/>
            <a:ext cx="11061700" cy="7340601"/>
            <a:chOff x="31305500" y="11049000"/>
            <a:chExt cx="11061700" cy="7341108"/>
          </a:xfrm>
        </p:grpSpPr>
        <p:sp>
          <p:nvSpPr>
            <p:cNvPr id="8399" name="Rectangle 646"/>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400"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01"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402" name="Group 174"/>
            <p:cNvGrpSpPr>
              <a:grpSpLocks noChangeAspect="1"/>
            </p:cNvGrpSpPr>
            <p:nvPr/>
          </p:nvGrpSpPr>
          <p:grpSpPr bwMode="auto">
            <a:xfrm>
              <a:off x="39612888" y="11049000"/>
              <a:ext cx="2678112" cy="2516188"/>
              <a:chOff x="6919913" y="1447800"/>
              <a:chExt cx="2300287" cy="2160230"/>
            </a:xfrm>
          </p:grpSpPr>
          <p:pic>
            <p:nvPicPr>
              <p:cNvPr id="8553"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54"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403"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4"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05"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406" name="Group 34"/>
            <p:cNvGrpSpPr>
              <a:grpSpLocks noChangeAspect="1"/>
            </p:cNvGrpSpPr>
            <p:nvPr/>
          </p:nvGrpSpPr>
          <p:grpSpPr bwMode="auto">
            <a:xfrm>
              <a:off x="40233600" y="15621002"/>
              <a:ext cx="2065339" cy="2513014"/>
              <a:chOff x="531813" y="2551135"/>
              <a:chExt cx="3638550" cy="3595665"/>
            </a:xfrm>
          </p:grpSpPr>
          <p:grpSp>
            <p:nvGrpSpPr>
              <p:cNvPr id="8419" name="Group 3"/>
              <p:cNvGrpSpPr>
                <a:grpSpLocks noChangeAspect="1"/>
              </p:cNvGrpSpPr>
              <p:nvPr/>
            </p:nvGrpSpPr>
            <p:grpSpPr bwMode="auto">
              <a:xfrm>
                <a:off x="531813" y="4337050"/>
                <a:ext cx="2747962" cy="433388"/>
                <a:chOff x="1148" y="2757"/>
                <a:chExt cx="1540" cy="233"/>
              </a:xfrm>
            </p:grpSpPr>
            <p:grpSp>
              <p:nvGrpSpPr>
                <p:cNvPr id="8548" name="Group 4"/>
                <p:cNvGrpSpPr>
                  <a:grpSpLocks noChangeAspect="1"/>
                </p:cNvGrpSpPr>
                <p:nvPr/>
              </p:nvGrpSpPr>
              <p:grpSpPr bwMode="auto">
                <a:xfrm>
                  <a:off x="1159" y="2757"/>
                  <a:ext cx="1529" cy="233"/>
                  <a:chOff x="1152" y="2757"/>
                  <a:chExt cx="1536" cy="233"/>
                </a:xfrm>
              </p:grpSpPr>
              <p:sp>
                <p:nvSpPr>
                  <p:cNvPr id="8551"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552"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549"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50"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420"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421"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422"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423"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424"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425"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426"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27"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28"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29"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0"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1"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2"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3"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4"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5"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6"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7"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8"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9"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0"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1"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2"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3"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4"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5"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6"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7"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8"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9"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0"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1"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2"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3"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4"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455"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456" name="Group 54"/>
              <p:cNvGrpSpPr>
                <a:grpSpLocks noChangeAspect="1"/>
              </p:cNvGrpSpPr>
              <p:nvPr/>
            </p:nvGrpSpPr>
            <p:grpSpPr bwMode="auto">
              <a:xfrm>
                <a:off x="3490913" y="5029200"/>
                <a:ext cx="100012" cy="762000"/>
                <a:chOff x="4320" y="3456"/>
                <a:chExt cx="96" cy="384"/>
              </a:xfrm>
            </p:grpSpPr>
            <p:grpSp>
              <p:nvGrpSpPr>
                <p:cNvPr id="8538" name="Group 55" descr="50%"/>
                <p:cNvGrpSpPr>
                  <a:grpSpLocks noChangeAspect="1"/>
                </p:cNvGrpSpPr>
                <p:nvPr/>
              </p:nvGrpSpPr>
              <p:grpSpPr bwMode="auto">
                <a:xfrm>
                  <a:off x="4320" y="3456"/>
                  <a:ext cx="96" cy="192"/>
                  <a:chOff x="4320" y="3456"/>
                  <a:chExt cx="96" cy="192"/>
                </a:xfrm>
              </p:grpSpPr>
              <p:sp>
                <p:nvSpPr>
                  <p:cNvPr id="8544"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5"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6"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7"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539" name="Group 60" descr="50%"/>
                <p:cNvGrpSpPr>
                  <a:grpSpLocks noChangeAspect="1"/>
                </p:cNvGrpSpPr>
                <p:nvPr/>
              </p:nvGrpSpPr>
              <p:grpSpPr bwMode="auto">
                <a:xfrm>
                  <a:off x="4320" y="3648"/>
                  <a:ext cx="96" cy="192"/>
                  <a:chOff x="4320" y="3456"/>
                  <a:chExt cx="96" cy="192"/>
                </a:xfrm>
              </p:grpSpPr>
              <p:sp>
                <p:nvSpPr>
                  <p:cNvPr id="8540"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1"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2"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3"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457" name="Group 67"/>
              <p:cNvGrpSpPr>
                <a:grpSpLocks noChangeAspect="1"/>
              </p:cNvGrpSpPr>
              <p:nvPr/>
            </p:nvGrpSpPr>
            <p:grpSpPr bwMode="auto">
              <a:xfrm>
                <a:off x="728682" y="2551135"/>
                <a:ext cx="2176468" cy="1247780"/>
                <a:chOff x="3773" y="3360"/>
                <a:chExt cx="1371" cy="786"/>
              </a:xfrm>
            </p:grpSpPr>
            <p:sp>
              <p:nvSpPr>
                <p:cNvPr id="8465"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466" name="Group 713"/>
                <p:cNvGrpSpPr>
                  <a:grpSpLocks noChangeAspect="1"/>
                </p:cNvGrpSpPr>
                <p:nvPr/>
              </p:nvGrpSpPr>
              <p:grpSpPr bwMode="auto">
                <a:xfrm>
                  <a:off x="4481" y="3454"/>
                  <a:ext cx="106" cy="477"/>
                  <a:chOff x="4481" y="3445"/>
                  <a:chExt cx="106" cy="486"/>
                </a:xfrm>
              </p:grpSpPr>
              <p:sp>
                <p:nvSpPr>
                  <p:cNvPr id="8534"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35"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536"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37"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467"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68"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69"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0"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471"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472"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3"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4"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5"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6"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7"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8"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9"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0"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1"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2"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3"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4"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5"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6"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7"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8"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9"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0"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1"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2"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93"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494"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5"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96"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497"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8"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0"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1"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2"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3"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5"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6"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7"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8"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9"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0"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1"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2"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3"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4"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5"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6"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7"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8"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9"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0"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1"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2"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3"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4"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5"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6"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7"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8"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9"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30"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31"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32"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33"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458"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59"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0"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1"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2"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3"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4" name="Rectangle 711"/>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407" name="Right Arrow 654"/>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08" name="Right Arrow 655"/>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09"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0"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1"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2"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3"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4"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5"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416"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417"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418"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8238" name="Group 802"/>
          <p:cNvGrpSpPr>
            <a:grpSpLocks/>
          </p:cNvGrpSpPr>
          <p:nvPr/>
        </p:nvGrpSpPr>
        <p:grpSpPr bwMode="auto">
          <a:xfrm>
            <a:off x="31762700" y="11506202"/>
            <a:ext cx="11061700" cy="7340601"/>
            <a:chOff x="31305500" y="11049000"/>
            <a:chExt cx="11061700" cy="7341108"/>
          </a:xfrm>
        </p:grpSpPr>
        <p:sp>
          <p:nvSpPr>
            <p:cNvPr id="8243" name="Rectangle 803"/>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244"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5"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246" name="Group 174"/>
            <p:cNvGrpSpPr>
              <a:grpSpLocks noChangeAspect="1"/>
            </p:cNvGrpSpPr>
            <p:nvPr/>
          </p:nvGrpSpPr>
          <p:grpSpPr bwMode="auto">
            <a:xfrm>
              <a:off x="39612888" y="11049000"/>
              <a:ext cx="2678112" cy="2516188"/>
              <a:chOff x="6919913" y="1447800"/>
              <a:chExt cx="2300287" cy="2160230"/>
            </a:xfrm>
          </p:grpSpPr>
          <p:pic>
            <p:nvPicPr>
              <p:cNvPr id="8397"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247"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8"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9"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250" name="Group 34"/>
            <p:cNvGrpSpPr>
              <a:grpSpLocks noChangeAspect="1"/>
            </p:cNvGrpSpPr>
            <p:nvPr/>
          </p:nvGrpSpPr>
          <p:grpSpPr bwMode="auto">
            <a:xfrm>
              <a:off x="40233600" y="15621002"/>
              <a:ext cx="2065339" cy="2513014"/>
              <a:chOff x="531813" y="2551135"/>
              <a:chExt cx="3638550" cy="3595665"/>
            </a:xfrm>
          </p:grpSpPr>
          <p:grpSp>
            <p:nvGrpSpPr>
              <p:cNvPr id="8263" name="Group 3"/>
              <p:cNvGrpSpPr>
                <a:grpSpLocks noChangeAspect="1"/>
              </p:cNvGrpSpPr>
              <p:nvPr/>
            </p:nvGrpSpPr>
            <p:grpSpPr bwMode="auto">
              <a:xfrm>
                <a:off x="531813" y="4337050"/>
                <a:ext cx="2747962" cy="433388"/>
                <a:chOff x="1148" y="2757"/>
                <a:chExt cx="1540" cy="233"/>
              </a:xfrm>
            </p:grpSpPr>
            <p:grpSp>
              <p:nvGrpSpPr>
                <p:cNvPr id="8392" name="Group 4"/>
                <p:cNvGrpSpPr>
                  <a:grpSpLocks noChangeAspect="1"/>
                </p:cNvGrpSpPr>
                <p:nvPr/>
              </p:nvGrpSpPr>
              <p:grpSpPr bwMode="auto">
                <a:xfrm>
                  <a:off x="1159" y="2757"/>
                  <a:ext cx="1529" cy="233"/>
                  <a:chOff x="1152" y="2757"/>
                  <a:chExt cx="1536" cy="233"/>
                </a:xfrm>
              </p:grpSpPr>
              <p:sp>
                <p:nvSpPr>
                  <p:cNvPr id="839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39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39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9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26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26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26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26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26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26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7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9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300" name="Group 54"/>
              <p:cNvGrpSpPr>
                <a:grpSpLocks noChangeAspect="1"/>
              </p:cNvGrpSpPr>
              <p:nvPr/>
            </p:nvGrpSpPr>
            <p:grpSpPr bwMode="auto">
              <a:xfrm>
                <a:off x="3490913" y="5029200"/>
                <a:ext cx="100012" cy="762000"/>
                <a:chOff x="4320" y="3456"/>
                <a:chExt cx="96" cy="384"/>
              </a:xfrm>
            </p:grpSpPr>
            <p:grpSp>
              <p:nvGrpSpPr>
                <p:cNvPr id="8382" name="Group 55" descr="50%"/>
                <p:cNvGrpSpPr>
                  <a:grpSpLocks noChangeAspect="1"/>
                </p:cNvGrpSpPr>
                <p:nvPr/>
              </p:nvGrpSpPr>
              <p:grpSpPr bwMode="auto">
                <a:xfrm>
                  <a:off x="4320" y="3456"/>
                  <a:ext cx="96" cy="192"/>
                  <a:chOff x="4320" y="3456"/>
                  <a:chExt cx="96" cy="192"/>
                </a:xfrm>
              </p:grpSpPr>
              <p:sp>
                <p:nvSpPr>
                  <p:cNvPr id="838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9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9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383" name="Group 60" descr="50%"/>
                <p:cNvGrpSpPr>
                  <a:grpSpLocks noChangeAspect="1"/>
                </p:cNvGrpSpPr>
                <p:nvPr/>
              </p:nvGrpSpPr>
              <p:grpSpPr bwMode="auto">
                <a:xfrm>
                  <a:off x="4320" y="3648"/>
                  <a:ext cx="96" cy="192"/>
                  <a:chOff x="4320" y="3456"/>
                  <a:chExt cx="96" cy="192"/>
                </a:xfrm>
              </p:grpSpPr>
              <p:sp>
                <p:nvSpPr>
                  <p:cNvPr id="838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301" name="Group 67"/>
              <p:cNvGrpSpPr>
                <a:grpSpLocks noChangeAspect="1"/>
              </p:cNvGrpSpPr>
              <p:nvPr/>
            </p:nvGrpSpPr>
            <p:grpSpPr bwMode="auto">
              <a:xfrm>
                <a:off x="728682" y="2551135"/>
                <a:ext cx="2176468" cy="1247780"/>
                <a:chOff x="3773" y="3360"/>
                <a:chExt cx="1371" cy="786"/>
              </a:xfrm>
            </p:grpSpPr>
            <p:sp>
              <p:nvSpPr>
                <p:cNvPr id="830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310" name="Group 870"/>
                <p:cNvGrpSpPr>
                  <a:grpSpLocks noChangeAspect="1"/>
                </p:cNvGrpSpPr>
                <p:nvPr/>
              </p:nvGrpSpPr>
              <p:grpSpPr bwMode="auto">
                <a:xfrm>
                  <a:off x="4481" y="3454"/>
                  <a:ext cx="106" cy="477"/>
                  <a:chOff x="4481" y="3445"/>
                  <a:chExt cx="106" cy="486"/>
                </a:xfrm>
              </p:grpSpPr>
              <p:sp>
                <p:nvSpPr>
                  <p:cNvPr id="837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7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380"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8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311"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2"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3"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14"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31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316"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7"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8"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9"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0"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1"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2"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3"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4"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5"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6"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7"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8"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9"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0"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1"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2"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3"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4"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5"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3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338"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4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341"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2"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3"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4"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5"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6"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7"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8"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9"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0"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1"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2"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3"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4"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5"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6"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7"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8"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9"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0"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1"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2"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3"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4"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5"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6"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7"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8"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9"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0"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1"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2"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3"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4"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5"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6"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7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30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8" name="Rectangle 868"/>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251" name="Right Arrow 811"/>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2" name="Right Arrow 812"/>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3"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4"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5"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6"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7"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8"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9"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260"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261"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262"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sp>
        <p:nvSpPr>
          <p:cNvPr id="8239" name="TextBox 946"/>
          <p:cNvSpPr txBox="1">
            <a:spLocks noChangeArrowheads="1"/>
          </p:cNvSpPr>
          <p:nvPr/>
        </p:nvSpPr>
        <p:spPr bwMode="auto">
          <a:xfrm>
            <a:off x="121603" y="1044872"/>
            <a:ext cx="7444307" cy="7694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99" tIns="45700" rIns="91399" bIns="45700">
            <a:spAutoFit/>
          </a:bodyPr>
          <a:lstStyle>
            <a:lvl1pPr marL="457200" indent="-457200">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marL="269756" indent="-269756" algn="l">
              <a:spcBef>
                <a:spcPts val="1200"/>
              </a:spcBef>
              <a:buFont typeface="Arial" charset="0"/>
              <a:buChar char="•"/>
            </a:pPr>
            <a:r>
              <a:rPr lang="en-US" sz="2200" b="0" i="0" dirty="0">
                <a:solidFill>
                  <a:srgbClr val="FFFFFF"/>
                </a:solidFill>
                <a:latin typeface="Trebuchet MS" charset="0"/>
                <a:cs typeface="Trebuchet MS" charset="0"/>
              </a:rPr>
              <a:t>Theory to help guide; informed by experiment</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High-pressure (supercritical fluid) floating-zone growth</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Mass spectrometry </a:t>
            </a:r>
            <a:r>
              <a:rPr lang="en-US" sz="2200" b="0" dirty="0">
                <a:solidFill>
                  <a:srgbClr val="FFFFFF"/>
                </a:solidFill>
                <a:latin typeface="Trebuchet MS" charset="0"/>
                <a:cs typeface="Trebuchet MS" charset="0"/>
              </a:rPr>
              <a:t>during</a:t>
            </a:r>
            <a:r>
              <a:rPr lang="en-US" sz="2200" b="0" i="0" dirty="0">
                <a:solidFill>
                  <a:srgbClr val="FFFFFF"/>
                </a:solidFill>
                <a:latin typeface="Trebuchet MS" charset="0"/>
                <a:cs typeface="Trebuchet MS" charset="0"/>
              </a:rPr>
              <a:t> bulk crystal growth</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Integrated MBE + ARPES + MOCVD</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High sensitivity, high dynamic range pixel array detector for quantitative mapping of </a:t>
            </a:r>
            <a:r>
              <a:rPr lang="en-US" sz="2200" dirty="0">
                <a:solidFill>
                  <a:srgbClr val="FFFFFF"/>
                </a:solidFill>
                <a:latin typeface="Trebuchet MS" charset="0"/>
                <a:cs typeface="Trebuchet MS" charset="0"/>
              </a:rPr>
              <a:t>E</a:t>
            </a:r>
            <a:r>
              <a:rPr lang="en-US" sz="2200" b="0" i="0" dirty="0">
                <a:solidFill>
                  <a:srgbClr val="FFFFFF"/>
                </a:solidFill>
                <a:latin typeface="Trebuchet MS" charset="0"/>
                <a:cs typeface="Trebuchet MS" charset="0"/>
              </a:rPr>
              <a:t> and </a:t>
            </a:r>
            <a:r>
              <a:rPr lang="en-US" sz="2200" dirty="0">
                <a:solidFill>
                  <a:srgbClr val="FFFFFF"/>
                </a:solidFill>
                <a:latin typeface="Trebuchet MS" charset="0"/>
                <a:cs typeface="Trebuchet MS" charset="0"/>
              </a:rPr>
              <a:t>B</a:t>
            </a:r>
            <a:r>
              <a:rPr lang="en-US" sz="2200" b="0" i="0" dirty="0">
                <a:solidFill>
                  <a:srgbClr val="FFFFFF"/>
                </a:solidFill>
                <a:latin typeface="Trebuchet MS" charset="0"/>
                <a:cs typeface="Trebuchet MS" charset="0"/>
              </a:rPr>
              <a:t> fields</a:t>
            </a:r>
            <a:br>
              <a:rPr lang="en-US" sz="2200" b="0" i="0" dirty="0">
                <a:solidFill>
                  <a:srgbClr val="FFFFFF"/>
                </a:solidFill>
                <a:latin typeface="Trebuchet MS" charset="0"/>
                <a:cs typeface="Trebuchet MS" charset="0"/>
              </a:rPr>
            </a:br>
            <a:r>
              <a:rPr lang="en-US" sz="2200" b="0" i="0" dirty="0">
                <a:solidFill>
                  <a:srgbClr val="FFFFFF"/>
                </a:solidFill>
                <a:latin typeface="Trebuchet MS" charset="0"/>
                <a:cs typeface="Trebuchet MS" charset="0"/>
              </a:rPr>
              <a:t>with sub-nm resolution</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Stable </a:t>
            </a:r>
            <a:r>
              <a:rPr lang="en-US" sz="2200" b="0" i="0" dirty="0" err="1">
                <a:solidFill>
                  <a:srgbClr val="FFFFFF"/>
                </a:solidFill>
                <a:latin typeface="Trebuchet MS" charset="0"/>
                <a:cs typeface="Trebuchet MS" charset="0"/>
              </a:rPr>
              <a:t>cryo</a:t>
            </a:r>
            <a:r>
              <a:rPr lang="en-US" sz="2200" b="0" i="0" dirty="0">
                <a:solidFill>
                  <a:srgbClr val="FFFFFF"/>
                </a:solidFill>
                <a:latin typeface="Trebuchet MS" charset="0"/>
                <a:cs typeface="Trebuchet MS" charset="0"/>
              </a:rPr>
              <a:t>-stages for STEM and STEM-EELS</a:t>
            </a:r>
          </a:p>
          <a:p>
            <a:pPr marL="269756" indent="-269756" algn="l">
              <a:spcBef>
                <a:spcPts val="1200"/>
              </a:spcBef>
              <a:buFont typeface="Arial" charset="0"/>
              <a:buChar char="•"/>
            </a:pPr>
            <a:r>
              <a:rPr lang="en-US" sz="2200" i="0" dirty="0">
                <a:solidFill>
                  <a:srgbClr val="FFFF00"/>
                </a:solidFill>
                <a:latin typeface="Trebuchet MS" charset="0"/>
                <a:cs typeface="Trebuchet MS" charset="0"/>
              </a:rPr>
              <a:t>Free</a:t>
            </a:r>
            <a:r>
              <a:rPr lang="en-US" sz="2200" i="0" dirty="0">
                <a:solidFill>
                  <a:srgbClr val="FFFFFF"/>
                </a:solidFill>
                <a:latin typeface="Trebuchet MS" charset="0"/>
                <a:cs typeface="Trebuchet MS" charset="0"/>
              </a:rPr>
              <a:t> </a:t>
            </a:r>
            <a:r>
              <a:rPr lang="en-US" sz="2200" b="0" i="0" dirty="0">
                <a:solidFill>
                  <a:srgbClr val="FFFFFF"/>
                </a:solidFill>
                <a:latin typeface="Trebuchet MS" charset="0"/>
                <a:cs typeface="Trebuchet MS" charset="0"/>
              </a:rPr>
              <a:t>to the highest ranked user proposals from</a:t>
            </a:r>
            <a:br>
              <a:rPr lang="en-US" sz="2200" b="0" i="0" dirty="0">
                <a:solidFill>
                  <a:srgbClr val="FFFFFF"/>
                </a:solidFill>
                <a:latin typeface="Trebuchet MS" charset="0"/>
                <a:cs typeface="Trebuchet MS" charset="0"/>
              </a:rPr>
            </a:br>
            <a:r>
              <a:rPr lang="en-US" sz="2200" b="0" i="0" dirty="0">
                <a:solidFill>
                  <a:srgbClr val="FFFFFF"/>
                </a:solidFill>
                <a:latin typeface="Trebuchet MS" charset="0"/>
                <a:cs typeface="Trebuchet MS" charset="0"/>
              </a:rPr>
              <a:t>U.S.A. academic institutions or national labs</a:t>
            </a:r>
          </a:p>
          <a:p>
            <a:pPr marL="269756" indent="-269756" algn="l">
              <a:spcBef>
                <a:spcPts val="1200"/>
              </a:spcBef>
              <a:buFont typeface="Arial" charset="0"/>
              <a:buChar char="•"/>
            </a:pPr>
            <a:r>
              <a:rPr lang="en-US" sz="2200" b="0" i="0" dirty="0">
                <a:solidFill>
                  <a:srgbClr val="FFFFFF"/>
                </a:solidFill>
                <a:latin typeface="Trebuchet MS"/>
                <a:cs typeface="Trebuchet MS"/>
              </a:rPr>
              <a:t>All samples produced in PARADIM belong to the </a:t>
            </a:r>
            <a:r>
              <a:rPr lang="en-US" sz="2200" i="0" dirty="0">
                <a:solidFill>
                  <a:srgbClr val="FFFF00"/>
                </a:solidFill>
                <a:latin typeface="Trebuchet MS"/>
                <a:cs typeface="Trebuchet MS"/>
              </a:rPr>
              <a:t>user</a:t>
            </a:r>
          </a:p>
          <a:p>
            <a:pPr marL="269756" indent="-269756" algn="l">
              <a:spcBef>
                <a:spcPts val="1200"/>
              </a:spcBef>
              <a:buFont typeface="Arial" charset="0"/>
              <a:buChar char="•"/>
            </a:pPr>
            <a:r>
              <a:rPr lang="en-US" sz="2200" b="0" i="0" dirty="0">
                <a:solidFill>
                  <a:srgbClr val="FFFFFF"/>
                </a:solidFill>
                <a:latin typeface="Trebuchet MS"/>
                <a:cs typeface="Trebuchet MS"/>
              </a:rPr>
              <a:t>Optimized recipes eventually become public domain</a:t>
            </a:r>
          </a:p>
          <a:p>
            <a:pPr marL="269756" indent="-269756" algn="l">
              <a:spcBef>
                <a:spcPts val="1200"/>
              </a:spcBef>
              <a:buFont typeface="Arial" charset="0"/>
              <a:buChar char="•"/>
            </a:pPr>
            <a:r>
              <a:rPr lang="en-US" sz="2200" b="0" i="0" dirty="0">
                <a:solidFill>
                  <a:srgbClr val="FFFFFF"/>
                </a:solidFill>
                <a:latin typeface="Trebuchet MS"/>
                <a:cs typeface="Trebuchet MS"/>
              </a:rPr>
              <a:t>PARADIM interns utilize optimized recipes to fulfill sample requests</a:t>
            </a:r>
          </a:p>
          <a:p>
            <a:pPr marL="269756" indent="-269756" algn="l">
              <a:spcBef>
                <a:spcPts val="1200"/>
              </a:spcBef>
              <a:buFont typeface="Arial" charset="0"/>
              <a:buChar char="•"/>
            </a:pPr>
            <a:endParaRPr lang="en-US" sz="2200" b="0" i="0" dirty="0">
              <a:solidFill>
                <a:srgbClr val="FFFFFF"/>
              </a:solidFill>
              <a:latin typeface="Trebuchet MS" charset="0"/>
              <a:cs typeface="Trebuchet MS" charset="0"/>
            </a:endParaRPr>
          </a:p>
          <a:p>
            <a:pPr marL="269756" indent="-269756" algn="l">
              <a:spcBef>
                <a:spcPts val="1200"/>
              </a:spcBef>
              <a:buFont typeface="Arial" charset="0"/>
              <a:buChar char="•"/>
            </a:pPr>
            <a:endParaRPr lang="en-US" sz="2200" b="0" i="0" dirty="0">
              <a:solidFill>
                <a:srgbClr val="FFFFFF"/>
              </a:solidFill>
              <a:latin typeface="Trebuchet MS" charset="0"/>
              <a:cs typeface="Trebuchet MS" charset="0"/>
            </a:endParaRPr>
          </a:p>
          <a:p>
            <a:pPr marL="0" indent="0" algn="l">
              <a:spcBef>
                <a:spcPts val="1200"/>
              </a:spcBef>
            </a:pPr>
            <a:endParaRPr lang="en-US" sz="2200" b="0" i="0" dirty="0">
              <a:solidFill>
                <a:srgbClr val="FFFFFF"/>
              </a:solidFill>
              <a:latin typeface="Trebuchet MS" charset="0"/>
              <a:cs typeface="Trebuchet MS" charset="0"/>
            </a:endParaRPr>
          </a:p>
        </p:txBody>
      </p:sp>
      <p:pic>
        <p:nvPicPr>
          <p:cNvPr id="8240" name="Picture 947"/>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361238" y="3419899"/>
            <a:ext cx="2254250" cy="15636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8241" name="Picture 948" descr="CBEDPLOT.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42213" y="5520585"/>
            <a:ext cx="20193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2" name="Picture 949"/>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7691438" y="1098550"/>
            <a:ext cx="1827212"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51430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737725" cy="7303294"/>
          </a:xfrm>
          <a:prstGeom prst="rect">
            <a:avLst/>
          </a:prstGeom>
        </p:spPr>
      </p:pic>
    </p:spTree>
    <p:extLst>
      <p:ext uri="{BB962C8B-B14F-4D97-AF65-F5344CB8AC3E}">
        <p14:creationId xmlns:p14="http://schemas.microsoft.com/office/powerpoint/2010/main" val="403003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 y="79602"/>
            <a:ext cx="9321429" cy="747713"/>
          </a:xfrm>
        </p:spPr>
        <p:txBody>
          <a:bodyPr/>
          <a:lstStyle/>
          <a:p>
            <a:r>
              <a:rPr lang="en-US" dirty="0"/>
              <a:t>Materials by Design Gets Serious!</a:t>
            </a:r>
          </a:p>
        </p:txBody>
      </p:sp>
      <p:sp>
        <p:nvSpPr>
          <p:cNvPr id="4" name="TextBox 3"/>
          <p:cNvSpPr txBox="1">
            <a:spLocks noChangeArrowheads="1"/>
          </p:cNvSpPr>
          <p:nvPr/>
        </p:nvSpPr>
        <p:spPr bwMode="auto">
          <a:xfrm>
            <a:off x="6816408" y="2658427"/>
            <a:ext cx="2578100" cy="19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4" rIns="91369" bIns="45684">
            <a:spAutoFit/>
          </a:bodyPr>
          <a:lstStyle>
            <a:lvl1pPr>
              <a:defRPr sz="3000" b="1" i="1">
                <a:solidFill>
                  <a:schemeClr val="hlink"/>
                </a:solidFill>
                <a:latin typeface="Arial" pitchFamily="34" charset="0"/>
                <a:ea typeface="ＭＳ Ｐゴシック" pitchFamily="34" charset="-128"/>
              </a:defRPr>
            </a:lvl1pPr>
            <a:lvl2pPr marL="742950" indent="-285750">
              <a:defRPr sz="3000" b="1" i="1">
                <a:solidFill>
                  <a:schemeClr val="hlink"/>
                </a:solidFill>
                <a:latin typeface="Arial" pitchFamily="34" charset="0"/>
                <a:ea typeface="ＭＳ Ｐゴシック" pitchFamily="34" charset="-128"/>
              </a:defRPr>
            </a:lvl2pPr>
            <a:lvl3pPr marL="1143000" indent="-228600">
              <a:defRPr sz="3000" b="1" i="1">
                <a:solidFill>
                  <a:schemeClr val="hlink"/>
                </a:solidFill>
                <a:latin typeface="Arial" pitchFamily="34" charset="0"/>
                <a:ea typeface="ＭＳ Ｐゴシック" pitchFamily="34" charset="-128"/>
              </a:defRPr>
            </a:lvl3pPr>
            <a:lvl4pPr marL="1600200" indent="-228600">
              <a:defRPr sz="3000" b="1" i="1">
                <a:solidFill>
                  <a:schemeClr val="hlink"/>
                </a:solidFill>
                <a:latin typeface="Arial" pitchFamily="34" charset="0"/>
                <a:ea typeface="ＭＳ Ｐゴシック" pitchFamily="34" charset="-128"/>
              </a:defRPr>
            </a:lvl4pPr>
            <a:lvl5pPr marL="2057400" indent="-228600">
              <a:defRPr sz="3000" b="1" i="1">
                <a:solidFill>
                  <a:schemeClr val="hlink"/>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000" b="1" i="1">
                <a:solidFill>
                  <a:schemeClr val="hlink"/>
                </a:solidFill>
                <a:latin typeface="Arial" pitchFamily="34" charset="0"/>
                <a:ea typeface="ＭＳ Ｐゴシック" pitchFamily="34" charset="-128"/>
              </a:defRPr>
            </a:lvl9pPr>
          </a:lstStyle>
          <a:p>
            <a:pPr>
              <a:defRPr/>
            </a:pPr>
            <a:r>
              <a:rPr lang="en-US" altLang="en-US" sz="2449" i="0" dirty="0">
                <a:solidFill>
                  <a:srgbClr val="FFFFFF"/>
                </a:solidFill>
                <a:latin typeface="+mj-lt"/>
              </a:rPr>
              <a:t>New $25 Million NSF “Platform” on Interface Materials —</a:t>
            </a:r>
            <a:r>
              <a:rPr lang="en-US" altLang="en-US" sz="2449" dirty="0">
                <a:solidFill>
                  <a:srgbClr val="FFFFFF"/>
                </a:solidFill>
                <a:latin typeface="+mj-lt"/>
              </a:rPr>
              <a:t>by Design!</a:t>
            </a: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3950" y="873422"/>
            <a:ext cx="1581150" cy="158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271" y="4646905"/>
            <a:ext cx="5195888" cy="19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595362" y="6741213"/>
            <a:ext cx="2561776" cy="469158"/>
          </a:xfrm>
          <a:prstGeom prst="rect">
            <a:avLst/>
          </a:prstGeom>
          <a:noFill/>
        </p:spPr>
        <p:txBody>
          <a:bodyPr wrap="none" lIns="91369" tIns="45684" rIns="91369" bIns="45684">
            <a:spAutoFit/>
          </a:bodyPr>
          <a:lstStyle/>
          <a:p>
            <a:pPr>
              <a:defRPr/>
            </a:pPr>
            <a:r>
              <a:rPr lang="en-US" sz="2449" dirty="0">
                <a:solidFill>
                  <a:srgbClr val="FFFFFF"/>
                </a:solidFill>
                <a:latin typeface="+mj-lt"/>
              </a:rPr>
              <a:t>http://paradim.org</a:t>
            </a:r>
          </a:p>
        </p:txBody>
      </p:sp>
      <p:cxnSp>
        <p:nvCxnSpPr>
          <p:cNvPr id="9" name="Straight Arrow Connector 8"/>
          <p:cNvCxnSpPr/>
          <p:nvPr/>
        </p:nvCxnSpPr>
        <p:spPr>
          <a:xfrm>
            <a:off x="1217215" y="3901043"/>
            <a:ext cx="1472831" cy="141197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014637" y="3901043"/>
            <a:ext cx="1472831" cy="141197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68179" y="5434735"/>
            <a:ext cx="3020379" cy="1173976"/>
          </a:xfrm>
          <a:prstGeom prst="rect">
            <a:avLst/>
          </a:prstGeom>
          <a:solidFill>
            <a:schemeClr val="tx2">
              <a:lumMod val="20000"/>
              <a:lumOff val="80000"/>
            </a:schemeClr>
          </a:solidFill>
          <a:ln>
            <a:solidFill>
              <a:schemeClr val="accent1"/>
            </a:solidFill>
          </a:ln>
        </p:spPr>
        <p:txBody>
          <a:bodyPr wrap="none" rtlCol="0">
            <a:spAutoFit/>
          </a:bodyPr>
          <a:lstStyle/>
          <a:p>
            <a:pPr algn="ctr"/>
            <a:r>
              <a:rPr lang="en-US" sz="2343" dirty="0">
                <a:solidFill>
                  <a:srgbClr val="000000"/>
                </a:solidFill>
                <a:latin typeface="+mj-lt"/>
                <a:ea typeface="Linux Libertine" panose="02000503000000000000" pitchFamily="2" charset="0"/>
                <a:cs typeface="Linux Libertine" panose="02000503000000000000" pitchFamily="2" charset="0"/>
              </a:rPr>
              <a:t>New Chemistry</a:t>
            </a:r>
          </a:p>
          <a:p>
            <a:pPr algn="ctr"/>
            <a:r>
              <a:rPr lang="en-US" sz="2343" dirty="0">
                <a:solidFill>
                  <a:srgbClr val="000000"/>
                </a:solidFill>
                <a:latin typeface="+mj-lt"/>
                <a:ea typeface="Linux Libertine" panose="02000503000000000000" pitchFamily="2" charset="0"/>
                <a:cs typeface="Linux Libertine" panose="02000503000000000000" pitchFamily="2" charset="0"/>
              </a:rPr>
              <a:t>New Physics</a:t>
            </a:r>
          </a:p>
          <a:p>
            <a:pPr algn="ctr"/>
            <a:r>
              <a:rPr lang="en-US" sz="2343" dirty="0">
                <a:solidFill>
                  <a:srgbClr val="000000"/>
                </a:solidFill>
                <a:latin typeface="+mj-lt"/>
                <a:ea typeface="Linux Libertine" panose="02000503000000000000" pitchFamily="2" charset="0"/>
                <a:cs typeface="Linux Libertine" panose="02000503000000000000" pitchFamily="2" charset="0"/>
              </a:rPr>
              <a:t>New Materials Science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8847" y="1100348"/>
            <a:ext cx="3292816" cy="2284140"/>
          </a:xfrm>
          <a:prstGeom prst="rect">
            <a:avLst/>
          </a:prstGeom>
          <a:solidFill>
            <a:srgbClr val="FFFFFF"/>
          </a:solid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98" y="898578"/>
            <a:ext cx="1831248" cy="2485909"/>
          </a:xfrm>
          <a:prstGeom prst="rect">
            <a:avLst/>
          </a:prstGeom>
        </p:spPr>
      </p:pic>
      <p:sp>
        <p:nvSpPr>
          <p:cNvPr id="14" name="TextBox 13"/>
          <p:cNvSpPr txBox="1"/>
          <p:nvPr/>
        </p:nvSpPr>
        <p:spPr>
          <a:xfrm>
            <a:off x="32780" y="3324489"/>
            <a:ext cx="6678175" cy="551241"/>
          </a:xfrm>
          <a:prstGeom prst="rect">
            <a:avLst/>
          </a:prstGeom>
          <a:noFill/>
        </p:spPr>
        <p:txBody>
          <a:bodyPr wrap="none" rtlCol="0">
            <a:spAutoFit/>
          </a:bodyPr>
          <a:lstStyle/>
          <a:p>
            <a:r>
              <a:rPr lang="en-US" sz="2982" dirty="0">
                <a:solidFill>
                  <a:srgbClr val="FFFFFF"/>
                </a:solidFill>
                <a:latin typeface="+mj-lt"/>
                <a:ea typeface="Linux Libertine" panose="02000503000000000000" pitchFamily="2" charset="0"/>
                <a:cs typeface="Linux Libertine" panose="02000503000000000000" pitchFamily="2" charset="0"/>
              </a:rPr>
              <a:t>ACTIVE SUBSTRATE   +   THIN FILM</a:t>
            </a:r>
          </a:p>
        </p:txBody>
      </p:sp>
      <p:sp>
        <p:nvSpPr>
          <p:cNvPr id="3" name="TextBox 2"/>
          <p:cNvSpPr txBox="1"/>
          <p:nvPr/>
        </p:nvSpPr>
        <p:spPr>
          <a:xfrm>
            <a:off x="-1104900" y="6690413"/>
            <a:ext cx="8584829" cy="584006"/>
          </a:xfrm>
          <a:prstGeom prst="rect">
            <a:avLst/>
          </a:prstGeom>
          <a:noFill/>
        </p:spPr>
        <p:txBody>
          <a:bodyPr wrap="square" rtlCol="0">
            <a:spAutoFit/>
          </a:bodyPr>
          <a:lstStyle/>
          <a:p>
            <a:r>
              <a:rPr lang="en-US" sz="3195" dirty="0">
                <a:solidFill>
                  <a:srgbClr val="FFFFFF"/>
                </a:solidFill>
                <a:latin typeface="+mj-lt"/>
              </a:rPr>
              <a:t>Director: Darrell </a:t>
            </a:r>
            <a:r>
              <a:rPr lang="en-US" sz="3195" dirty="0" err="1">
                <a:solidFill>
                  <a:srgbClr val="FFFFFF"/>
                </a:solidFill>
                <a:latin typeface="+mj-lt"/>
              </a:rPr>
              <a:t>Schlom</a:t>
            </a:r>
            <a:r>
              <a:rPr lang="en-US" sz="3195" dirty="0">
                <a:solidFill>
                  <a:srgbClr val="FFFFFF"/>
                </a:solidFill>
                <a:latin typeface="+mj-lt"/>
              </a:rPr>
              <a:t> (Cornell)</a:t>
            </a:r>
          </a:p>
        </p:txBody>
      </p:sp>
    </p:spTree>
    <p:extLst>
      <p:ext uri="{BB962C8B-B14F-4D97-AF65-F5344CB8AC3E}">
        <p14:creationId xmlns:p14="http://schemas.microsoft.com/office/powerpoint/2010/main" val="145874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0" y="117478"/>
            <a:ext cx="9737725" cy="747713"/>
          </a:xfrm>
        </p:spPr>
        <p:txBody>
          <a:bodyPr/>
          <a:lstStyle/>
          <a:p>
            <a:pPr defTabSz="966694">
              <a:defRPr/>
            </a:pPr>
            <a:r>
              <a:rPr lang="en-US" sz="4400" dirty="0">
                <a:latin typeface="Trebuchet MS"/>
                <a:ea typeface="ＭＳ Ｐゴシック" charset="0"/>
                <a:cs typeface="Trebuchet MS"/>
              </a:rPr>
              <a:t>PARADIM — A National User Facility</a:t>
            </a:r>
          </a:p>
        </p:txBody>
      </p:sp>
      <p:sp>
        <p:nvSpPr>
          <p:cNvPr id="8194" name="Line 3"/>
          <p:cNvSpPr>
            <a:spLocks noChangeShapeType="1"/>
          </p:cNvSpPr>
          <p:nvPr/>
        </p:nvSpPr>
        <p:spPr bwMode="auto">
          <a:xfrm>
            <a:off x="3" y="10620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945" tIns="44979" rIns="89945" bIns="44979" anchor="ctr"/>
          <a:lstStyle/>
          <a:p>
            <a:endParaRPr lang="en-US"/>
          </a:p>
        </p:txBody>
      </p:sp>
      <p:sp>
        <p:nvSpPr>
          <p:cNvPr id="8195" name="Rectangle 18"/>
          <p:cNvSpPr>
            <a:spLocks noChangeAspect="1" noChangeArrowheads="1"/>
          </p:cNvSpPr>
          <p:nvPr/>
        </p:nvSpPr>
        <p:spPr bwMode="auto">
          <a:xfrm>
            <a:off x="34242375" y="12068178"/>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19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Box 13"/>
          <p:cNvSpPr txBox="1">
            <a:spLocks noChangeAspect="1" noChangeArrowheads="1"/>
          </p:cNvSpPr>
          <p:nvPr/>
        </p:nvSpPr>
        <p:spPr bwMode="auto">
          <a:xfrm>
            <a:off x="34539242" y="120396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198" name="Group 174"/>
          <p:cNvGrpSpPr>
            <a:grpSpLocks noChangeAspect="1"/>
          </p:cNvGrpSpPr>
          <p:nvPr/>
        </p:nvGrpSpPr>
        <p:grpSpPr bwMode="auto">
          <a:xfrm>
            <a:off x="39612890" y="11049000"/>
            <a:ext cx="2678112" cy="2516188"/>
            <a:chOff x="6919913" y="1447800"/>
            <a:chExt cx="2300287" cy="2160230"/>
          </a:xfrm>
        </p:grpSpPr>
        <p:pic>
          <p:nvPicPr>
            <p:cNvPr id="9137"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3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19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1" name="Rectangle 300"/>
          <p:cNvSpPr>
            <a:spLocks noChangeArrowheads="1"/>
          </p:cNvSpPr>
          <p:nvPr/>
        </p:nvSpPr>
        <p:spPr bwMode="auto">
          <a:xfrm>
            <a:off x="40157403"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nchor="ctr"/>
          <a:lstStyle/>
          <a:p>
            <a:endParaRPr lang="en-US">
              <a:solidFill>
                <a:srgbClr val="FC0128"/>
              </a:solidFill>
            </a:endParaRPr>
          </a:p>
        </p:txBody>
      </p:sp>
      <p:grpSp>
        <p:nvGrpSpPr>
          <p:cNvPr id="8202" name="Group 34"/>
          <p:cNvGrpSpPr>
            <a:grpSpLocks noChangeAspect="1"/>
          </p:cNvGrpSpPr>
          <p:nvPr/>
        </p:nvGrpSpPr>
        <p:grpSpPr bwMode="auto">
          <a:xfrm>
            <a:off x="40233603" y="15621003"/>
            <a:ext cx="2065338" cy="2513013"/>
            <a:chOff x="531813" y="2551135"/>
            <a:chExt cx="3638550" cy="3595665"/>
          </a:xfrm>
        </p:grpSpPr>
        <p:grpSp>
          <p:nvGrpSpPr>
            <p:cNvPr id="9003" name="Group 3"/>
            <p:cNvGrpSpPr>
              <a:grpSpLocks noChangeAspect="1"/>
            </p:cNvGrpSpPr>
            <p:nvPr/>
          </p:nvGrpSpPr>
          <p:grpSpPr bwMode="auto">
            <a:xfrm>
              <a:off x="531813" y="4337050"/>
              <a:ext cx="2747962" cy="433388"/>
              <a:chOff x="1148" y="2757"/>
              <a:chExt cx="1540" cy="233"/>
            </a:xfrm>
          </p:grpSpPr>
          <p:grpSp>
            <p:nvGrpSpPr>
              <p:cNvPr id="9132" name="Group 4"/>
              <p:cNvGrpSpPr>
                <a:grpSpLocks noChangeAspect="1"/>
              </p:cNvGrpSpPr>
              <p:nvPr/>
            </p:nvGrpSpPr>
            <p:grpSpPr bwMode="auto">
              <a:xfrm>
                <a:off x="1159" y="2757"/>
                <a:ext cx="1529" cy="233"/>
                <a:chOff x="1152" y="2757"/>
                <a:chExt cx="1536" cy="233"/>
              </a:xfrm>
            </p:grpSpPr>
            <p:sp>
              <p:nvSpPr>
                <p:cNvPr id="913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913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913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3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900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900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00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00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00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00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01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2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3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03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040" name="Group 54"/>
            <p:cNvGrpSpPr>
              <a:grpSpLocks noChangeAspect="1"/>
            </p:cNvGrpSpPr>
            <p:nvPr/>
          </p:nvGrpSpPr>
          <p:grpSpPr bwMode="auto">
            <a:xfrm>
              <a:off x="3490913" y="5029200"/>
              <a:ext cx="100012" cy="762000"/>
              <a:chOff x="4320" y="3456"/>
              <a:chExt cx="96" cy="384"/>
            </a:xfrm>
          </p:grpSpPr>
          <p:grpSp>
            <p:nvGrpSpPr>
              <p:cNvPr id="9122" name="Group 55" descr="50%"/>
              <p:cNvGrpSpPr>
                <a:grpSpLocks noChangeAspect="1"/>
              </p:cNvGrpSpPr>
              <p:nvPr/>
            </p:nvGrpSpPr>
            <p:grpSpPr bwMode="auto">
              <a:xfrm>
                <a:off x="4320" y="3456"/>
                <a:ext cx="96" cy="192"/>
                <a:chOff x="4320" y="3456"/>
                <a:chExt cx="96" cy="192"/>
              </a:xfrm>
            </p:grpSpPr>
            <p:sp>
              <p:nvSpPr>
                <p:cNvPr id="912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3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3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9123" name="Group 60" descr="50%"/>
              <p:cNvGrpSpPr>
                <a:grpSpLocks noChangeAspect="1"/>
              </p:cNvGrpSpPr>
              <p:nvPr/>
            </p:nvGrpSpPr>
            <p:grpSpPr bwMode="auto">
              <a:xfrm>
                <a:off x="4320" y="3648"/>
                <a:ext cx="96" cy="192"/>
                <a:chOff x="4320" y="3456"/>
                <a:chExt cx="96" cy="192"/>
              </a:xfrm>
            </p:grpSpPr>
            <p:sp>
              <p:nvSpPr>
                <p:cNvPr id="912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912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9041" name="Group 67"/>
            <p:cNvGrpSpPr>
              <a:grpSpLocks noChangeAspect="1"/>
            </p:cNvGrpSpPr>
            <p:nvPr/>
          </p:nvGrpSpPr>
          <p:grpSpPr bwMode="auto">
            <a:xfrm>
              <a:off x="728682" y="2551135"/>
              <a:ext cx="2176468" cy="1247780"/>
              <a:chOff x="3773" y="3360"/>
              <a:chExt cx="1371" cy="786"/>
            </a:xfrm>
          </p:grpSpPr>
          <p:sp>
            <p:nvSpPr>
              <p:cNvPr id="904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9050" name="Group 69"/>
              <p:cNvGrpSpPr>
                <a:grpSpLocks noChangeAspect="1"/>
              </p:cNvGrpSpPr>
              <p:nvPr/>
            </p:nvGrpSpPr>
            <p:grpSpPr bwMode="auto">
              <a:xfrm>
                <a:off x="4481" y="3454"/>
                <a:ext cx="106" cy="477"/>
                <a:chOff x="4481" y="3445"/>
                <a:chExt cx="106" cy="486"/>
              </a:xfrm>
            </p:grpSpPr>
            <p:sp>
              <p:nvSpPr>
                <p:cNvPr id="911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1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9120"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2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9051"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2"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3"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54"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905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9056"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7"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8"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59"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0"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1"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2"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3"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4"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5"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6"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7"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8"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9"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0"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1"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2"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3"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4"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75"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7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7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9078"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7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8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9081"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2"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3"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4"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5"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6"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7"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8"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89"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0"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1"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2"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3"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4"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5"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6"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7"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8"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99"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0"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1"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2"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3"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4"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5"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6"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7"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8"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09"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0"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1"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2"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5"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6"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904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48" name="Rectangle 74"/>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203" name="Right Arrow 163"/>
          <p:cNvSpPr>
            <a:spLocks noChangeAspect="1" noChangeArrowheads="1"/>
          </p:cNvSpPr>
          <p:nvPr/>
        </p:nvSpPr>
        <p:spPr bwMode="auto">
          <a:xfrm rot="-9130438">
            <a:off x="33945516" y="12623802"/>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4" name="Right Arrow 164"/>
          <p:cNvSpPr>
            <a:spLocks noChangeAspect="1" noChangeArrowheads="1"/>
          </p:cNvSpPr>
          <p:nvPr/>
        </p:nvSpPr>
        <p:spPr bwMode="auto">
          <a:xfrm rot="1617048">
            <a:off x="33909000" y="1334929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5" name="Right Arrow 14"/>
          <p:cNvSpPr>
            <a:spLocks noChangeAspect="1" noChangeArrowheads="1"/>
          </p:cNvSpPr>
          <p:nvPr/>
        </p:nvSpPr>
        <p:spPr bwMode="auto">
          <a:xfrm rot="1669562">
            <a:off x="38950903" y="16357602"/>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6" name="Right Arrow 21"/>
          <p:cNvSpPr>
            <a:spLocks noChangeAspect="1" noChangeArrowheads="1"/>
          </p:cNvSpPr>
          <p:nvPr/>
        </p:nvSpPr>
        <p:spPr bwMode="auto">
          <a:xfrm rot="-9182952">
            <a:off x="39174738" y="155956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7" name="Right Arrow 14"/>
          <p:cNvSpPr>
            <a:spLocks noChangeAspect="1" noChangeArrowheads="1"/>
          </p:cNvSpPr>
          <p:nvPr/>
        </p:nvSpPr>
        <p:spPr bwMode="auto">
          <a:xfrm rot="-2460000">
            <a:off x="39200139" y="13487402"/>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8" name="Right Arrow 21"/>
          <p:cNvSpPr>
            <a:spLocks noChangeAspect="1" noChangeArrowheads="1"/>
          </p:cNvSpPr>
          <p:nvPr/>
        </p:nvSpPr>
        <p:spPr bwMode="auto">
          <a:xfrm rot="8280000">
            <a:off x="38938200" y="131064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09" name="Right Arrow 14"/>
          <p:cNvSpPr>
            <a:spLocks noChangeAspect="1" noChangeArrowheads="1"/>
          </p:cNvSpPr>
          <p:nvPr/>
        </p:nvSpPr>
        <p:spPr bwMode="auto">
          <a:xfrm rot="8329562">
            <a:off x="34088388" y="15621002"/>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10" name="Right Arrow 21"/>
          <p:cNvSpPr>
            <a:spLocks noChangeAspect="1" noChangeArrowheads="1"/>
          </p:cNvSpPr>
          <p:nvPr/>
        </p:nvSpPr>
        <p:spPr bwMode="auto">
          <a:xfrm rot="-2522952">
            <a:off x="34594800" y="160782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11" name="TextBox 13"/>
          <p:cNvSpPr txBox="1">
            <a:spLocks noChangeAspect="1" noChangeArrowheads="1"/>
          </p:cNvSpPr>
          <p:nvPr/>
        </p:nvSpPr>
        <p:spPr bwMode="auto">
          <a:xfrm>
            <a:off x="35042479" y="16687803"/>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212" name="TextBox 13"/>
          <p:cNvSpPr txBox="1">
            <a:spLocks noChangeAspect="1" noChangeArrowheads="1"/>
          </p:cNvSpPr>
          <p:nvPr/>
        </p:nvSpPr>
        <p:spPr bwMode="auto">
          <a:xfrm>
            <a:off x="31305503" y="14341478"/>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213" name="TextBox 13"/>
          <p:cNvSpPr txBox="1">
            <a:spLocks noChangeAspect="1" noChangeArrowheads="1"/>
          </p:cNvSpPr>
          <p:nvPr/>
        </p:nvSpPr>
        <p:spPr bwMode="auto">
          <a:xfrm>
            <a:off x="40000241" y="135636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214" name="TextBox 13"/>
          <p:cNvSpPr txBox="1">
            <a:spLocks noChangeAspect="1" noChangeArrowheads="1"/>
          </p:cNvSpPr>
          <p:nvPr/>
        </p:nvSpPr>
        <p:spPr bwMode="auto">
          <a:xfrm>
            <a:off x="36020378" y="176022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sp>
        <p:nvSpPr>
          <p:cNvPr id="8215" name="Rectangle 175"/>
          <p:cNvSpPr>
            <a:spLocks noChangeAspect="1" noChangeArrowheads="1"/>
          </p:cNvSpPr>
          <p:nvPr/>
        </p:nvSpPr>
        <p:spPr bwMode="auto">
          <a:xfrm>
            <a:off x="34394775" y="12220578"/>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21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204400" y="126492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7" name="TextBox 13"/>
          <p:cNvSpPr txBox="1">
            <a:spLocks noChangeAspect="1" noChangeArrowheads="1"/>
          </p:cNvSpPr>
          <p:nvPr/>
        </p:nvSpPr>
        <p:spPr bwMode="auto">
          <a:xfrm>
            <a:off x="34691642" y="121920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218" name="Group 174"/>
          <p:cNvGrpSpPr>
            <a:grpSpLocks noChangeAspect="1"/>
          </p:cNvGrpSpPr>
          <p:nvPr/>
        </p:nvGrpSpPr>
        <p:grpSpPr bwMode="auto">
          <a:xfrm>
            <a:off x="39765289" y="11201400"/>
            <a:ext cx="2678112" cy="2516188"/>
            <a:chOff x="6919913" y="1447800"/>
            <a:chExt cx="2300287" cy="2160230"/>
          </a:xfrm>
        </p:grpSpPr>
        <p:pic>
          <p:nvPicPr>
            <p:cNvPr id="9001"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2"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21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70600" y="112014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2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546800" y="159273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21" name="Rectangle 300"/>
          <p:cNvSpPr>
            <a:spLocks noChangeArrowheads="1"/>
          </p:cNvSpPr>
          <p:nvPr/>
        </p:nvSpPr>
        <p:spPr bwMode="auto">
          <a:xfrm>
            <a:off x="40309802" y="156972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nchor="ctr"/>
          <a:lstStyle/>
          <a:p>
            <a:endParaRPr lang="en-US">
              <a:solidFill>
                <a:srgbClr val="FC0128"/>
              </a:solidFill>
            </a:endParaRPr>
          </a:p>
        </p:txBody>
      </p:sp>
      <p:grpSp>
        <p:nvGrpSpPr>
          <p:cNvPr id="8222" name="Group 34"/>
          <p:cNvGrpSpPr>
            <a:grpSpLocks noChangeAspect="1"/>
          </p:cNvGrpSpPr>
          <p:nvPr/>
        </p:nvGrpSpPr>
        <p:grpSpPr bwMode="auto">
          <a:xfrm>
            <a:off x="40386002" y="15773403"/>
            <a:ext cx="2065338" cy="2513013"/>
            <a:chOff x="531813" y="2551135"/>
            <a:chExt cx="3638550" cy="3595665"/>
          </a:xfrm>
        </p:grpSpPr>
        <p:grpSp>
          <p:nvGrpSpPr>
            <p:cNvPr id="8867" name="Group 3"/>
            <p:cNvGrpSpPr>
              <a:grpSpLocks noChangeAspect="1"/>
            </p:cNvGrpSpPr>
            <p:nvPr/>
          </p:nvGrpSpPr>
          <p:grpSpPr bwMode="auto">
            <a:xfrm>
              <a:off x="531813" y="4337050"/>
              <a:ext cx="2747962" cy="433388"/>
              <a:chOff x="1148" y="2757"/>
              <a:chExt cx="1540" cy="233"/>
            </a:xfrm>
          </p:grpSpPr>
          <p:grpSp>
            <p:nvGrpSpPr>
              <p:cNvPr id="8996" name="Group 4"/>
              <p:cNvGrpSpPr>
                <a:grpSpLocks noChangeAspect="1"/>
              </p:cNvGrpSpPr>
              <p:nvPr/>
            </p:nvGrpSpPr>
            <p:grpSpPr bwMode="auto">
              <a:xfrm>
                <a:off x="1159" y="2757"/>
                <a:ext cx="1529" cy="233"/>
                <a:chOff x="1152" y="2757"/>
                <a:chExt cx="1536" cy="233"/>
              </a:xfrm>
            </p:grpSpPr>
            <p:sp>
              <p:nvSpPr>
                <p:cNvPr id="8999"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9000"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997"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8"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868"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869"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870"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71"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72"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73"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74"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5"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6"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7"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8"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79"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0"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1"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2"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3"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4"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5"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6"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7"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8"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89"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0"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1"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2"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3"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4"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5"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6"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7"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8"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99"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00"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01"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02"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03"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904" name="Group 54"/>
            <p:cNvGrpSpPr>
              <a:grpSpLocks noChangeAspect="1"/>
            </p:cNvGrpSpPr>
            <p:nvPr/>
          </p:nvGrpSpPr>
          <p:grpSpPr bwMode="auto">
            <a:xfrm>
              <a:off x="3490913" y="5029200"/>
              <a:ext cx="100012" cy="762000"/>
              <a:chOff x="4320" y="3456"/>
              <a:chExt cx="96" cy="384"/>
            </a:xfrm>
          </p:grpSpPr>
          <p:grpSp>
            <p:nvGrpSpPr>
              <p:cNvPr id="8986" name="Group 55" descr="50%"/>
              <p:cNvGrpSpPr>
                <a:grpSpLocks noChangeAspect="1"/>
              </p:cNvGrpSpPr>
              <p:nvPr/>
            </p:nvGrpSpPr>
            <p:grpSpPr bwMode="auto">
              <a:xfrm>
                <a:off x="4320" y="3456"/>
                <a:ext cx="96" cy="192"/>
                <a:chOff x="4320" y="3456"/>
                <a:chExt cx="96" cy="192"/>
              </a:xfrm>
            </p:grpSpPr>
            <p:sp>
              <p:nvSpPr>
                <p:cNvPr id="8992"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3"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4"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5"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987" name="Group 60" descr="50%"/>
              <p:cNvGrpSpPr>
                <a:grpSpLocks noChangeAspect="1"/>
              </p:cNvGrpSpPr>
              <p:nvPr/>
            </p:nvGrpSpPr>
            <p:grpSpPr bwMode="auto">
              <a:xfrm>
                <a:off x="4320" y="3648"/>
                <a:ext cx="96" cy="192"/>
                <a:chOff x="4320" y="3456"/>
                <a:chExt cx="96" cy="192"/>
              </a:xfrm>
            </p:grpSpPr>
            <p:sp>
              <p:nvSpPr>
                <p:cNvPr id="8988"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89"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0"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991"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905" name="Group 67"/>
            <p:cNvGrpSpPr>
              <a:grpSpLocks noChangeAspect="1"/>
            </p:cNvGrpSpPr>
            <p:nvPr/>
          </p:nvGrpSpPr>
          <p:grpSpPr bwMode="auto">
            <a:xfrm>
              <a:off x="728682" y="2551135"/>
              <a:ext cx="2176468" cy="1247780"/>
              <a:chOff x="3773" y="3360"/>
              <a:chExt cx="1371" cy="786"/>
            </a:xfrm>
          </p:grpSpPr>
          <p:sp>
            <p:nvSpPr>
              <p:cNvPr id="8913"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914" name="Group 69"/>
              <p:cNvGrpSpPr>
                <a:grpSpLocks noChangeAspect="1"/>
              </p:cNvGrpSpPr>
              <p:nvPr/>
            </p:nvGrpSpPr>
            <p:grpSpPr bwMode="auto">
              <a:xfrm>
                <a:off x="4481" y="3454"/>
                <a:ext cx="106" cy="477"/>
                <a:chOff x="4481" y="3445"/>
                <a:chExt cx="106" cy="486"/>
              </a:xfrm>
            </p:grpSpPr>
            <p:sp>
              <p:nvSpPr>
                <p:cNvPr id="8982"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83"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984"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5"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915"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6"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7"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8"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919"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920"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1"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2"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3"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4"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5"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6"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7"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8"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29"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0"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1"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2"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3"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4"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5"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6"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7"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8"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9"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40"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41"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942"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43"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44"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945"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6"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7"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8"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49"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0"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1"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2"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3"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4"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5"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6"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7"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8"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59"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0"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1"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2"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3"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4"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5"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6"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7"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8"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69"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0"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1"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2"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3"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4"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5"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6"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7"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8"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79"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80"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1"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906"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7"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8"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2" name="Rectangle 230"/>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223" name="Right Arrow 319"/>
          <p:cNvSpPr>
            <a:spLocks noChangeAspect="1" noChangeArrowheads="1"/>
          </p:cNvSpPr>
          <p:nvPr/>
        </p:nvSpPr>
        <p:spPr bwMode="auto">
          <a:xfrm rot="-9130438">
            <a:off x="34097916" y="12776202"/>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4" name="Right Arrow 320"/>
          <p:cNvSpPr>
            <a:spLocks noChangeAspect="1" noChangeArrowheads="1"/>
          </p:cNvSpPr>
          <p:nvPr/>
        </p:nvSpPr>
        <p:spPr bwMode="auto">
          <a:xfrm rot="1617048">
            <a:off x="34061400" y="1350169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5" name="Right Arrow 14"/>
          <p:cNvSpPr>
            <a:spLocks noChangeAspect="1" noChangeArrowheads="1"/>
          </p:cNvSpPr>
          <p:nvPr/>
        </p:nvSpPr>
        <p:spPr bwMode="auto">
          <a:xfrm rot="1669562">
            <a:off x="39103303" y="16510002"/>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6" name="Right Arrow 21"/>
          <p:cNvSpPr>
            <a:spLocks noChangeAspect="1" noChangeArrowheads="1"/>
          </p:cNvSpPr>
          <p:nvPr/>
        </p:nvSpPr>
        <p:spPr bwMode="auto">
          <a:xfrm rot="-9182952">
            <a:off x="39327138" y="157480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7" name="Right Arrow 14"/>
          <p:cNvSpPr>
            <a:spLocks noChangeAspect="1" noChangeArrowheads="1"/>
          </p:cNvSpPr>
          <p:nvPr/>
        </p:nvSpPr>
        <p:spPr bwMode="auto">
          <a:xfrm rot="-2460000">
            <a:off x="39352539" y="13639802"/>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8" name="Right Arrow 21"/>
          <p:cNvSpPr>
            <a:spLocks noChangeAspect="1" noChangeArrowheads="1"/>
          </p:cNvSpPr>
          <p:nvPr/>
        </p:nvSpPr>
        <p:spPr bwMode="auto">
          <a:xfrm rot="8280000">
            <a:off x="39090600" y="132588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29" name="Right Arrow 14"/>
          <p:cNvSpPr>
            <a:spLocks noChangeAspect="1" noChangeArrowheads="1"/>
          </p:cNvSpPr>
          <p:nvPr/>
        </p:nvSpPr>
        <p:spPr bwMode="auto">
          <a:xfrm rot="8329562">
            <a:off x="34240788" y="15773402"/>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30" name="Right Arrow 21"/>
          <p:cNvSpPr>
            <a:spLocks noChangeAspect="1" noChangeArrowheads="1"/>
          </p:cNvSpPr>
          <p:nvPr/>
        </p:nvSpPr>
        <p:spPr bwMode="auto">
          <a:xfrm rot="-2522952">
            <a:off x="34747200" y="16230602"/>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31" name="TextBox 13"/>
          <p:cNvSpPr txBox="1">
            <a:spLocks noChangeAspect="1" noChangeArrowheads="1"/>
          </p:cNvSpPr>
          <p:nvPr/>
        </p:nvSpPr>
        <p:spPr bwMode="auto">
          <a:xfrm>
            <a:off x="35194879" y="16840203"/>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232" name="TextBox 13"/>
          <p:cNvSpPr txBox="1">
            <a:spLocks noChangeAspect="1" noChangeArrowheads="1"/>
          </p:cNvSpPr>
          <p:nvPr/>
        </p:nvSpPr>
        <p:spPr bwMode="auto">
          <a:xfrm>
            <a:off x="31457903" y="14493878"/>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233" name="TextBox 13"/>
          <p:cNvSpPr txBox="1">
            <a:spLocks noChangeAspect="1" noChangeArrowheads="1"/>
          </p:cNvSpPr>
          <p:nvPr/>
        </p:nvSpPr>
        <p:spPr bwMode="auto">
          <a:xfrm>
            <a:off x="40152641" y="137160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234" name="TextBox 13"/>
          <p:cNvSpPr txBox="1">
            <a:spLocks noChangeAspect="1" noChangeArrowheads="1"/>
          </p:cNvSpPr>
          <p:nvPr/>
        </p:nvSpPr>
        <p:spPr bwMode="auto">
          <a:xfrm>
            <a:off x="36172778" y="177546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45" tIns="44979" rIns="89945" bIns="44979">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nvGrpSpPr>
          <p:cNvPr id="8235" name="Group 331"/>
          <p:cNvGrpSpPr>
            <a:grpSpLocks/>
          </p:cNvGrpSpPr>
          <p:nvPr/>
        </p:nvGrpSpPr>
        <p:grpSpPr bwMode="auto">
          <a:xfrm>
            <a:off x="31305500" y="11049002"/>
            <a:ext cx="11061700" cy="7340601"/>
            <a:chOff x="31305500" y="11049000"/>
            <a:chExt cx="11061700" cy="7341108"/>
          </a:xfrm>
        </p:grpSpPr>
        <p:sp>
          <p:nvSpPr>
            <p:cNvPr id="8711" name="Rectangle 332"/>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712"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13"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714" name="Group 174"/>
            <p:cNvGrpSpPr>
              <a:grpSpLocks noChangeAspect="1"/>
            </p:cNvGrpSpPr>
            <p:nvPr/>
          </p:nvGrpSpPr>
          <p:grpSpPr bwMode="auto">
            <a:xfrm>
              <a:off x="39612888" y="11049000"/>
              <a:ext cx="2678112" cy="2516188"/>
              <a:chOff x="6919913" y="1447800"/>
              <a:chExt cx="2300287" cy="2160230"/>
            </a:xfrm>
          </p:grpSpPr>
          <p:pic>
            <p:nvPicPr>
              <p:cNvPr id="8865"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66"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715"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16"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17"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718" name="Group 34"/>
            <p:cNvGrpSpPr>
              <a:grpSpLocks noChangeAspect="1"/>
            </p:cNvGrpSpPr>
            <p:nvPr/>
          </p:nvGrpSpPr>
          <p:grpSpPr bwMode="auto">
            <a:xfrm>
              <a:off x="40233600" y="15621002"/>
              <a:ext cx="2065339" cy="2513014"/>
              <a:chOff x="531813" y="2551135"/>
              <a:chExt cx="3638550" cy="3595665"/>
            </a:xfrm>
          </p:grpSpPr>
          <p:grpSp>
            <p:nvGrpSpPr>
              <p:cNvPr id="8731" name="Group 3"/>
              <p:cNvGrpSpPr>
                <a:grpSpLocks noChangeAspect="1"/>
              </p:cNvGrpSpPr>
              <p:nvPr/>
            </p:nvGrpSpPr>
            <p:grpSpPr bwMode="auto">
              <a:xfrm>
                <a:off x="531813" y="4337050"/>
                <a:ext cx="2747962" cy="433388"/>
                <a:chOff x="1148" y="2757"/>
                <a:chExt cx="1540" cy="233"/>
              </a:xfrm>
            </p:grpSpPr>
            <p:grpSp>
              <p:nvGrpSpPr>
                <p:cNvPr id="8860" name="Group 4"/>
                <p:cNvGrpSpPr>
                  <a:grpSpLocks noChangeAspect="1"/>
                </p:cNvGrpSpPr>
                <p:nvPr/>
              </p:nvGrpSpPr>
              <p:grpSpPr bwMode="auto">
                <a:xfrm>
                  <a:off x="1159" y="2757"/>
                  <a:ext cx="1529" cy="233"/>
                  <a:chOff x="1152" y="2757"/>
                  <a:chExt cx="1536" cy="233"/>
                </a:xfrm>
              </p:grpSpPr>
              <p:sp>
                <p:nvSpPr>
                  <p:cNvPr id="8863"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864"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861"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62"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732"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733"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34"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35"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36"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37"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38"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39"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0"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1"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2"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3"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4"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5"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6"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7"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8"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49"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0"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1"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2"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3"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4"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5"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6"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7"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8"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59"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0"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1"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2"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3"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4"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5"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66"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67"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768" name="Group 54"/>
              <p:cNvGrpSpPr>
                <a:grpSpLocks noChangeAspect="1"/>
              </p:cNvGrpSpPr>
              <p:nvPr/>
            </p:nvGrpSpPr>
            <p:grpSpPr bwMode="auto">
              <a:xfrm>
                <a:off x="3490913" y="5029200"/>
                <a:ext cx="100012" cy="762000"/>
                <a:chOff x="4320" y="3456"/>
                <a:chExt cx="96" cy="384"/>
              </a:xfrm>
            </p:grpSpPr>
            <p:grpSp>
              <p:nvGrpSpPr>
                <p:cNvPr id="8850" name="Group 55" descr="50%"/>
                <p:cNvGrpSpPr>
                  <a:grpSpLocks noChangeAspect="1"/>
                </p:cNvGrpSpPr>
                <p:nvPr/>
              </p:nvGrpSpPr>
              <p:grpSpPr bwMode="auto">
                <a:xfrm>
                  <a:off x="4320" y="3456"/>
                  <a:ext cx="96" cy="192"/>
                  <a:chOff x="4320" y="3456"/>
                  <a:chExt cx="96" cy="192"/>
                </a:xfrm>
              </p:grpSpPr>
              <p:sp>
                <p:nvSpPr>
                  <p:cNvPr id="8856"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7"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8"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9"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851" name="Group 60" descr="50%"/>
                <p:cNvGrpSpPr>
                  <a:grpSpLocks noChangeAspect="1"/>
                </p:cNvGrpSpPr>
                <p:nvPr/>
              </p:nvGrpSpPr>
              <p:grpSpPr bwMode="auto">
                <a:xfrm>
                  <a:off x="4320" y="3648"/>
                  <a:ext cx="96" cy="192"/>
                  <a:chOff x="4320" y="3456"/>
                  <a:chExt cx="96" cy="192"/>
                </a:xfrm>
              </p:grpSpPr>
              <p:sp>
                <p:nvSpPr>
                  <p:cNvPr id="8852"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3"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4"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855"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769" name="Group 67"/>
              <p:cNvGrpSpPr>
                <a:grpSpLocks noChangeAspect="1"/>
              </p:cNvGrpSpPr>
              <p:nvPr/>
            </p:nvGrpSpPr>
            <p:grpSpPr bwMode="auto">
              <a:xfrm>
                <a:off x="728684" y="2551135"/>
                <a:ext cx="2176468" cy="1247780"/>
                <a:chOff x="3773" y="3360"/>
                <a:chExt cx="1371" cy="786"/>
              </a:xfrm>
            </p:grpSpPr>
            <p:sp>
              <p:nvSpPr>
                <p:cNvPr id="8777"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778" name="Group 399"/>
                <p:cNvGrpSpPr>
                  <a:grpSpLocks noChangeAspect="1"/>
                </p:cNvGrpSpPr>
                <p:nvPr/>
              </p:nvGrpSpPr>
              <p:grpSpPr bwMode="auto">
                <a:xfrm>
                  <a:off x="4481" y="3454"/>
                  <a:ext cx="106" cy="477"/>
                  <a:chOff x="4481" y="3445"/>
                  <a:chExt cx="106" cy="486"/>
                </a:xfrm>
              </p:grpSpPr>
              <p:sp>
                <p:nvSpPr>
                  <p:cNvPr id="8846"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47"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848"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49"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779"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0"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1"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82"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783"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784"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5"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6"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7"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8"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9"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0"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1"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2"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3"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4"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5"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6"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7"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8"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9"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0"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1"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2"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3"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4"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5"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806"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809"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2"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3"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4"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5"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6"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7"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8"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9"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0"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1"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2"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3"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4"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5"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6"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7"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8"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9"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0"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1"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2"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3"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4"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5"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6"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7"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8"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39"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0"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1"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2"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3"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44"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45"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770"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1"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2"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3"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4"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5"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76" name="Rectangle 397"/>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719" name="Right Arrow 340"/>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0" name="Right Arrow 341"/>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1"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2"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3"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4"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5"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6"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727"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728"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729"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730"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8236" name="Group 488"/>
          <p:cNvGrpSpPr>
            <a:grpSpLocks/>
          </p:cNvGrpSpPr>
          <p:nvPr/>
        </p:nvGrpSpPr>
        <p:grpSpPr bwMode="auto">
          <a:xfrm>
            <a:off x="31457899" y="11201402"/>
            <a:ext cx="11061700" cy="7340601"/>
            <a:chOff x="31305500" y="11049000"/>
            <a:chExt cx="11061700" cy="7341108"/>
          </a:xfrm>
        </p:grpSpPr>
        <p:sp>
          <p:nvSpPr>
            <p:cNvPr id="8555" name="Rectangle 489"/>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55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57"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558" name="Group 174"/>
            <p:cNvGrpSpPr>
              <a:grpSpLocks noChangeAspect="1"/>
            </p:cNvGrpSpPr>
            <p:nvPr/>
          </p:nvGrpSpPr>
          <p:grpSpPr bwMode="auto">
            <a:xfrm>
              <a:off x="39612888" y="11049000"/>
              <a:ext cx="2678112" cy="2516188"/>
              <a:chOff x="6919913" y="1447800"/>
              <a:chExt cx="2300287" cy="2160230"/>
            </a:xfrm>
          </p:grpSpPr>
          <p:pic>
            <p:nvPicPr>
              <p:cNvPr id="8709"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10"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55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6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61"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562" name="Group 34"/>
            <p:cNvGrpSpPr>
              <a:grpSpLocks noChangeAspect="1"/>
            </p:cNvGrpSpPr>
            <p:nvPr/>
          </p:nvGrpSpPr>
          <p:grpSpPr bwMode="auto">
            <a:xfrm>
              <a:off x="40233600" y="15621002"/>
              <a:ext cx="2065339" cy="2513014"/>
              <a:chOff x="531813" y="2551135"/>
              <a:chExt cx="3638550" cy="3595665"/>
            </a:xfrm>
          </p:grpSpPr>
          <p:grpSp>
            <p:nvGrpSpPr>
              <p:cNvPr id="8575" name="Group 3"/>
              <p:cNvGrpSpPr>
                <a:grpSpLocks noChangeAspect="1"/>
              </p:cNvGrpSpPr>
              <p:nvPr/>
            </p:nvGrpSpPr>
            <p:grpSpPr bwMode="auto">
              <a:xfrm>
                <a:off x="531813" y="4337050"/>
                <a:ext cx="2747962" cy="433388"/>
                <a:chOff x="1148" y="2757"/>
                <a:chExt cx="1540" cy="233"/>
              </a:xfrm>
            </p:grpSpPr>
            <p:grpSp>
              <p:nvGrpSpPr>
                <p:cNvPr id="8704" name="Group 4"/>
                <p:cNvGrpSpPr>
                  <a:grpSpLocks noChangeAspect="1"/>
                </p:cNvGrpSpPr>
                <p:nvPr/>
              </p:nvGrpSpPr>
              <p:grpSpPr bwMode="auto">
                <a:xfrm>
                  <a:off x="1159" y="2757"/>
                  <a:ext cx="1529" cy="233"/>
                  <a:chOff x="1152" y="2757"/>
                  <a:chExt cx="1536" cy="233"/>
                </a:xfrm>
              </p:grpSpPr>
              <p:sp>
                <p:nvSpPr>
                  <p:cNvPr id="8707"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708"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705"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6"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576"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577"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578"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79"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80"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81"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582"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3"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4"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5"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6"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7"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8"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89"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0"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1"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2"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3"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4"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5"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6"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7"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8"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99"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0"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1"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2"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3"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4"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5"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6"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7"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8"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09"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10"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611"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612" name="Group 54"/>
              <p:cNvGrpSpPr>
                <a:grpSpLocks noChangeAspect="1"/>
              </p:cNvGrpSpPr>
              <p:nvPr/>
            </p:nvGrpSpPr>
            <p:grpSpPr bwMode="auto">
              <a:xfrm>
                <a:off x="3490913" y="5029200"/>
                <a:ext cx="100012" cy="762000"/>
                <a:chOff x="4320" y="3456"/>
                <a:chExt cx="96" cy="384"/>
              </a:xfrm>
            </p:grpSpPr>
            <p:grpSp>
              <p:nvGrpSpPr>
                <p:cNvPr id="8694" name="Group 55" descr="50%"/>
                <p:cNvGrpSpPr>
                  <a:grpSpLocks noChangeAspect="1"/>
                </p:cNvGrpSpPr>
                <p:nvPr/>
              </p:nvGrpSpPr>
              <p:grpSpPr bwMode="auto">
                <a:xfrm>
                  <a:off x="4320" y="3456"/>
                  <a:ext cx="96" cy="192"/>
                  <a:chOff x="4320" y="3456"/>
                  <a:chExt cx="96" cy="192"/>
                </a:xfrm>
              </p:grpSpPr>
              <p:sp>
                <p:nvSpPr>
                  <p:cNvPr id="8700"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1"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2"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703"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695" name="Group 60" descr="50%"/>
                <p:cNvGrpSpPr>
                  <a:grpSpLocks noChangeAspect="1"/>
                </p:cNvGrpSpPr>
                <p:nvPr/>
              </p:nvGrpSpPr>
              <p:grpSpPr bwMode="auto">
                <a:xfrm>
                  <a:off x="4320" y="3648"/>
                  <a:ext cx="96" cy="192"/>
                  <a:chOff x="4320" y="3456"/>
                  <a:chExt cx="96" cy="192"/>
                </a:xfrm>
              </p:grpSpPr>
              <p:sp>
                <p:nvSpPr>
                  <p:cNvPr id="8696"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697"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698"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699"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613" name="Group 67"/>
              <p:cNvGrpSpPr>
                <a:grpSpLocks noChangeAspect="1"/>
              </p:cNvGrpSpPr>
              <p:nvPr/>
            </p:nvGrpSpPr>
            <p:grpSpPr bwMode="auto">
              <a:xfrm>
                <a:off x="728684" y="2551135"/>
                <a:ext cx="2176468" cy="1247780"/>
                <a:chOff x="3773" y="3360"/>
                <a:chExt cx="1371" cy="786"/>
              </a:xfrm>
            </p:grpSpPr>
            <p:sp>
              <p:nvSpPr>
                <p:cNvPr id="8621"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622" name="Group 556"/>
                <p:cNvGrpSpPr>
                  <a:grpSpLocks noChangeAspect="1"/>
                </p:cNvGrpSpPr>
                <p:nvPr/>
              </p:nvGrpSpPr>
              <p:grpSpPr bwMode="auto">
                <a:xfrm>
                  <a:off x="4481" y="3454"/>
                  <a:ext cx="106" cy="477"/>
                  <a:chOff x="4481" y="3445"/>
                  <a:chExt cx="106" cy="486"/>
                </a:xfrm>
              </p:grpSpPr>
              <p:sp>
                <p:nvSpPr>
                  <p:cNvPr id="8690"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91"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692"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623"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24"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25"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26"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627"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628"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29"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0"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1"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2"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3"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4"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5"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6"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7"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8"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39"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0"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1"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2"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3"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4"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5"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6"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7"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48"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49"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650"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51"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52"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653"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4"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5"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6"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7"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8"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9"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0"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1"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2"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3"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4"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5"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6"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7"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8"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69"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0"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1"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2"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3"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4"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5"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6"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7"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8"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79"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0"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1"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2"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3"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4"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5"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6"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7"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88"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89"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614"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5"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6"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7"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8"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19"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20" name="Rectangle 554"/>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563" name="Right Arrow 497"/>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4" name="Right Arrow 498"/>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5"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6"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7"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8"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69"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70"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571"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572"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573"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574"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8237" name="Group 645"/>
          <p:cNvGrpSpPr>
            <a:grpSpLocks/>
          </p:cNvGrpSpPr>
          <p:nvPr/>
        </p:nvGrpSpPr>
        <p:grpSpPr bwMode="auto">
          <a:xfrm>
            <a:off x="31610300" y="11353802"/>
            <a:ext cx="11061700" cy="7340601"/>
            <a:chOff x="31305500" y="11049000"/>
            <a:chExt cx="11061700" cy="7341108"/>
          </a:xfrm>
        </p:grpSpPr>
        <p:sp>
          <p:nvSpPr>
            <p:cNvPr id="8399" name="Rectangle 646"/>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400"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01"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402" name="Group 174"/>
            <p:cNvGrpSpPr>
              <a:grpSpLocks noChangeAspect="1"/>
            </p:cNvGrpSpPr>
            <p:nvPr/>
          </p:nvGrpSpPr>
          <p:grpSpPr bwMode="auto">
            <a:xfrm>
              <a:off x="39612888" y="11049000"/>
              <a:ext cx="2678112" cy="2516188"/>
              <a:chOff x="6919913" y="1447800"/>
              <a:chExt cx="2300287" cy="2160230"/>
            </a:xfrm>
          </p:grpSpPr>
          <p:pic>
            <p:nvPicPr>
              <p:cNvPr id="8553"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54"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403"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4"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05"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406" name="Group 34"/>
            <p:cNvGrpSpPr>
              <a:grpSpLocks noChangeAspect="1"/>
            </p:cNvGrpSpPr>
            <p:nvPr/>
          </p:nvGrpSpPr>
          <p:grpSpPr bwMode="auto">
            <a:xfrm>
              <a:off x="40233600" y="15621002"/>
              <a:ext cx="2065339" cy="2513014"/>
              <a:chOff x="531813" y="2551135"/>
              <a:chExt cx="3638550" cy="3595665"/>
            </a:xfrm>
          </p:grpSpPr>
          <p:grpSp>
            <p:nvGrpSpPr>
              <p:cNvPr id="8419" name="Group 3"/>
              <p:cNvGrpSpPr>
                <a:grpSpLocks noChangeAspect="1"/>
              </p:cNvGrpSpPr>
              <p:nvPr/>
            </p:nvGrpSpPr>
            <p:grpSpPr bwMode="auto">
              <a:xfrm>
                <a:off x="531813" y="4337050"/>
                <a:ext cx="2747962" cy="433388"/>
                <a:chOff x="1148" y="2757"/>
                <a:chExt cx="1540" cy="233"/>
              </a:xfrm>
            </p:grpSpPr>
            <p:grpSp>
              <p:nvGrpSpPr>
                <p:cNvPr id="8548" name="Group 4"/>
                <p:cNvGrpSpPr>
                  <a:grpSpLocks noChangeAspect="1"/>
                </p:cNvGrpSpPr>
                <p:nvPr/>
              </p:nvGrpSpPr>
              <p:grpSpPr bwMode="auto">
                <a:xfrm>
                  <a:off x="1159" y="2757"/>
                  <a:ext cx="1529" cy="233"/>
                  <a:chOff x="1152" y="2757"/>
                  <a:chExt cx="1536" cy="233"/>
                </a:xfrm>
              </p:grpSpPr>
              <p:sp>
                <p:nvSpPr>
                  <p:cNvPr id="8551"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552"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549"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50"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420"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421"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422"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423"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424"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425"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426"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27"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28"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29"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0"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1"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2"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3"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4"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5"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6"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7"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8"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39"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0"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1"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2"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3"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4"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5"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6"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7"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8"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49"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0"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1"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2"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3"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54"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455"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456" name="Group 54"/>
              <p:cNvGrpSpPr>
                <a:grpSpLocks noChangeAspect="1"/>
              </p:cNvGrpSpPr>
              <p:nvPr/>
            </p:nvGrpSpPr>
            <p:grpSpPr bwMode="auto">
              <a:xfrm>
                <a:off x="3490913" y="5029200"/>
                <a:ext cx="100012" cy="762000"/>
                <a:chOff x="4320" y="3456"/>
                <a:chExt cx="96" cy="384"/>
              </a:xfrm>
            </p:grpSpPr>
            <p:grpSp>
              <p:nvGrpSpPr>
                <p:cNvPr id="8538" name="Group 55" descr="50%"/>
                <p:cNvGrpSpPr>
                  <a:grpSpLocks noChangeAspect="1"/>
                </p:cNvGrpSpPr>
                <p:nvPr/>
              </p:nvGrpSpPr>
              <p:grpSpPr bwMode="auto">
                <a:xfrm>
                  <a:off x="4320" y="3456"/>
                  <a:ext cx="96" cy="192"/>
                  <a:chOff x="4320" y="3456"/>
                  <a:chExt cx="96" cy="192"/>
                </a:xfrm>
              </p:grpSpPr>
              <p:sp>
                <p:nvSpPr>
                  <p:cNvPr id="8544"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5"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6"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7"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539" name="Group 60" descr="50%"/>
                <p:cNvGrpSpPr>
                  <a:grpSpLocks noChangeAspect="1"/>
                </p:cNvGrpSpPr>
                <p:nvPr/>
              </p:nvGrpSpPr>
              <p:grpSpPr bwMode="auto">
                <a:xfrm>
                  <a:off x="4320" y="3648"/>
                  <a:ext cx="96" cy="192"/>
                  <a:chOff x="4320" y="3456"/>
                  <a:chExt cx="96" cy="192"/>
                </a:xfrm>
              </p:grpSpPr>
              <p:sp>
                <p:nvSpPr>
                  <p:cNvPr id="8540"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1"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2"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543"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457" name="Group 67"/>
              <p:cNvGrpSpPr>
                <a:grpSpLocks noChangeAspect="1"/>
              </p:cNvGrpSpPr>
              <p:nvPr/>
            </p:nvGrpSpPr>
            <p:grpSpPr bwMode="auto">
              <a:xfrm>
                <a:off x="728682" y="2551135"/>
                <a:ext cx="2176468" cy="1247780"/>
                <a:chOff x="3773" y="3360"/>
                <a:chExt cx="1371" cy="786"/>
              </a:xfrm>
            </p:grpSpPr>
            <p:sp>
              <p:nvSpPr>
                <p:cNvPr id="8465"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466" name="Group 713"/>
                <p:cNvGrpSpPr>
                  <a:grpSpLocks noChangeAspect="1"/>
                </p:cNvGrpSpPr>
                <p:nvPr/>
              </p:nvGrpSpPr>
              <p:grpSpPr bwMode="auto">
                <a:xfrm>
                  <a:off x="4481" y="3454"/>
                  <a:ext cx="106" cy="477"/>
                  <a:chOff x="4481" y="3445"/>
                  <a:chExt cx="106" cy="486"/>
                </a:xfrm>
              </p:grpSpPr>
              <p:sp>
                <p:nvSpPr>
                  <p:cNvPr id="8534"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35"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536"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37"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467"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68"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69"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0"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471"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472"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3"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4"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5"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6"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7"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8"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79"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0"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1"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2"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3"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4"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5"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6"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7"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8"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89"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0"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1"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2"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93"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494"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5"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96"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497"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8"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0"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1"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2"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3"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5"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6"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7"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8"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9"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0"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1"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2"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3"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4"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5"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6"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7"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8"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19"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0"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1"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2"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3"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4"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5"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6"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7"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8"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29"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30"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31"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32"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33"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458"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59"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0"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1"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2"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3"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64" name="Rectangle 711"/>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407" name="Right Arrow 654"/>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08" name="Right Arrow 655"/>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09"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0"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1"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2"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3"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4"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415"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416"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417"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418"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8238" name="Group 802"/>
          <p:cNvGrpSpPr>
            <a:grpSpLocks/>
          </p:cNvGrpSpPr>
          <p:nvPr/>
        </p:nvGrpSpPr>
        <p:grpSpPr bwMode="auto">
          <a:xfrm>
            <a:off x="31762700" y="11506202"/>
            <a:ext cx="11061700" cy="7340601"/>
            <a:chOff x="31305500" y="11049000"/>
            <a:chExt cx="11061700" cy="7341108"/>
          </a:xfrm>
        </p:grpSpPr>
        <p:sp>
          <p:nvSpPr>
            <p:cNvPr id="8243" name="Rectangle 803"/>
            <p:cNvSpPr>
              <a:spLocks noChangeAspect="1" noChangeArrowheads="1"/>
            </p:cNvSpPr>
            <p:nvPr/>
          </p:nvSpPr>
          <p:spPr bwMode="auto">
            <a:xfrm>
              <a:off x="34242375" y="12068175"/>
              <a:ext cx="5610225" cy="5534025"/>
            </a:xfrm>
            <a:prstGeom prst="rect">
              <a:avLst/>
            </a:prstGeom>
            <a:gradFill rotWithShape="1">
              <a:gsLst>
                <a:gs pos="0">
                  <a:srgbClr val="5959FF"/>
                </a:gs>
                <a:gs pos="100000">
                  <a:srgbClr val="000073">
                    <a:alpha val="67000"/>
                  </a:srgbClr>
                </a:gs>
              </a:gsLst>
              <a:lin ang="5400000"/>
            </a:gradFill>
            <a:ln>
              <a:noFill/>
            </a:ln>
            <a:effectLst>
              <a:outerShdw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pic>
          <p:nvPicPr>
            <p:cNvPr id="8244"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5"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8246" name="Group 174"/>
            <p:cNvGrpSpPr>
              <a:grpSpLocks noChangeAspect="1"/>
            </p:cNvGrpSpPr>
            <p:nvPr/>
          </p:nvGrpSpPr>
          <p:grpSpPr bwMode="auto">
            <a:xfrm>
              <a:off x="39612888" y="11049000"/>
              <a:ext cx="2678112" cy="2516188"/>
              <a:chOff x="6919913" y="1447800"/>
              <a:chExt cx="2300287" cy="2160230"/>
            </a:xfrm>
          </p:grpSpPr>
          <p:pic>
            <p:nvPicPr>
              <p:cNvPr id="8397"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739" indent="-223739">
                  <a:buClr>
                    <a:srgbClr val="000000"/>
                  </a:buClr>
                  <a:buSzPct val="65000"/>
                  <a:buFont typeface="Monotype Sorts" charset="0"/>
                  <a:buChar char="n"/>
                </a:pPr>
                <a:endParaRPr kumimoji="1" lang="zh-TW" altLang="en-US" sz="2500">
                  <a:solidFill>
                    <a:srgbClr val="CC0000"/>
                  </a:solidFill>
                </a:endParaRPr>
              </a:p>
            </p:txBody>
          </p:sp>
        </p:grpSp>
        <p:pic>
          <p:nvPicPr>
            <p:cNvPr id="8247"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8"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9"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8250" name="Group 34"/>
            <p:cNvGrpSpPr>
              <a:grpSpLocks noChangeAspect="1"/>
            </p:cNvGrpSpPr>
            <p:nvPr/>
          </p:nvGrpSpPr>
          <p:grpSpPr bwMode="auto">
            <a:xfrm>
              <a:off x="40233600" y="15621002"/>
              <a:ext cx="2065339" cy="2513014"/>
              <a:chOff x="531813" y="2551135"/>
              <a:chExt cx="3638550" cy="3595665"/>
            </a:xfrm>
          </p:grpSpPr>
          <p:grpSp>
            <p:nvGrpSpPr>
              <p:cNvPr id="8263" name="Group 3"/>
              <p:cNvGrpSpPr>
                <a:grpSpLocks noChangeAspect="1"/>
              </p:cNvGrpSpPr>
              <p:nvPr/>
            </p:nvGrpSpPr>
            <p:grpSpPr bwMode="auto">
              <a:xfrm>
                <a:off x="531813" y="4337050"/>
                <a:ext cx="2747962" cy="433388"/>
                <a:chOff x="1148" y="2757"/>
                <a:chExt cx="1540" cy="233"/>
              </a:xfrm>
            </p:grpSpPr>
            <p:grpSp>
              <p:nvGrpSpPr>
                <p:cNvPr id="8392" name="Group 4"/>
                <p:cNvGrpSpPr>
                  <a:grpSpLocks noChangeAspect="1"/>
                </p:cNvGrpSpPr>
                <p:nvPr/>
              </p:nvGrpSpPr>
              <p:grpSpPr bwMode="auto">
                <a:xfrm>
                  <a:off x="1159" y="2757"/>
                  <a:ext cx="1529" cy="233"/>
                  <a:chOff x="1152" y="2757"/>
                  <a:chExt cx="1536" cy="233"/>
                </a:xfrm>
              </p:grpSpPr>
              <p:sp>
                <p:nvSpPr>
                  <p:cNvPr id="839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p>
                </p:txBody>
              </p:sp>
              <p:sp>
                <p:nvSpPr>
                  <p:cNvPr id="839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p>
                </p:txBody>
              </p:sp>
            </p:grpSp>
            <p:sp>
              <p:nvSpPr>
                <p:cNvPr id="839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9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26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p>
            </p:txBody>
          </p:sp>
          <p:sp>
            <p:nvSpPr>
              <p:cNvPr id="826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26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26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26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26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7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7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8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9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9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300" name="Group 54"/>
              <p:cNvGrpSpPr>
                <a:grpSpLocks noChangeAspect="1"/>
              </p:cNvGrpSpPr>
              <p:nvPr/>
            </p:nvGrpSpPr>
            <p:grpSpPr bwMode="auto">
              <a:xfrm>
                <a:off x="3490913" y="5029200"/>
                <a:ext cx="100012" cy="762000"/>
                <a:chOff x="4320" y="3456"/>
                <a:chExt cx="96" cy="384"/>
              </a:xfrm>
            </p:grpSpPr>
            <p:grpSp>
              <p:nvGrpSpPr>
                <p:cNvPr id="8382" name="Group 55" descr="50%"/>
                <p:cNvGrpSpPr>
                  <a:grpSpLocks noChangeAspect="1"/>
                </p:cNvGrpSpPr>
                <p:nvPr/>
              </p:nvGrpSpPr>
              <p:grpSpPr bwMode="auto">
                <a:xfrm>
                  <a:off x="4320" y="3456"/>
                  <a:ext cx="96" cy="192"/>
                  <a:chOff x="4320" y="3456"/>
                  <a:chExt cx="96" cy="192"/>
                </a:xfrm>
              </p:grpSpPr>
              <p:sp>
                <p:nvSpPr>
                  <p:cNvPr id="838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9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9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8383" name="Group 60" descr="50%"/>
                <p:cNvGrpSpPr>
                  <a:grpSpLocks noChangeAspect="1"/>
                </p:cNvGrpSpPr>
                <p:nvPr/>
              </p:nvGrpSpPr>
              <p:grpSpPr bwMode="auto">
                <a:xfrm>
                  <a:off x="4320" y="3648"/>
                  <a:ext cx="96" cy="192"/>
                  <a:chOff x="4320" y="3456"/>
                  <a:chExt cx="96" cy="192"/>
                </a:xfrm>
              </p:grpSpPr>
              <p:sp>
                <p:nvSpPr>
                  <p:cNvPr id="838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838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8301" name="Group 67"/>
              <p:cNvGrpSpPr>
                <a:grpSpLocks noChangeAspect="1"/>
              </p:cNvGrpSpPr>
              <p:nvPr/>
            </p:nvGrpSpPr>
            <p:grpSpPr bwMode="auto">
              <a:xfrm>
                <a:off x="728682" y="2551135"/>
                <a:ext cx="2176468" cy="1247780"/>
                <a:chOff x="3773" y="3360"/>
                <a:chExt cx="1371" cy="786"/>
              </a:xfrm>
            </p:grpSpPr>
            <p:sp>
              <p:nvSpPr>
                <p:cNvPr id="830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8310" name="Group 870"/>
                <p:cNvGrpSpPr>
                  <a:grpSpLocks noChangeAspect="1"/>
                </p:cNvGrpSpPr>
                <p:nvPr/>
              </p:nvGrpSpPr>
              <p:grpSpPr bwMode="auto">
                <a:xfrm>
                  <a:off x="4481" y="3454"/>
                  <a:ext cx="106" cy="477"/>
                  <a:chOff x="4481" y="3445"/>
                  <a:chExt cx="106" cy="486"/>
                </a:xfrm>
              </p:grpSpPr>
              <p:sp>
                <p:nvSpPr>
                  <p:cNvPr id="837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7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380"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8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8311"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2"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3"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14" name="Freeform 77"/>
                <p:cNvSpPr>
                  <a:spLocks noChangeAspect="1"/>
                </p:cNvSpPr>
                <p:nvPr/>
              </p:nvSpPr>
              <p:spPr bwMode="auto">
                <a:xfrm>
                  <a:off x="4622" y="3385"/>
                  <a:ext cx="275" cy="730"/>
                </a:xfrm>
                <a:custGeom>
                  <a:avLst/>
                  <a:gdLst>
                    <a:gd name="T0" fmla="*/ 0 w 285"/>
                    <a:gd name="T1" fmla="*/ 709 h 711"/>
                    <a:gd name="T2" fmla="*/ 2 w 285"/>
                    <a:gd name="T3" fmla="*/ 2458 h 711"/>
                    <a:gd name="T4" fmla="*/ 54 w 285"/>
                    <a:gd name="T5" fmla="*/ 1281 h 711"/>
                    <a:gd name="T6" fmla="*/ 53 w 285"/>
                    <a:gd name="T7" fmla="*/ 0 h 711"/>
                    <a:gd name="T8" fmla="*/ 0 w 285"/>
                    <a:gd name="T9" fmla="*/ 709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p>
              </p:txBody>
            </p:sp>
            <p:sp>
              <p:nvSpPr>
                <p:cNvPr id="831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316"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7"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8"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19"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0"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1"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2"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3"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4"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5"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6"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7"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8"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29"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0"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1"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2"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3"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4"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5" name="Picture 98" descr="gold"/>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3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338"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4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8341" name="Picture 10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2" name="Picture 10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3" name="Picture 10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4" name="Picture 10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5" name="Picture 10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6" name="Picture 109"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7" name="Picture 110"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8" name="Picture 111"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9" name="Picture 11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0" name="Picture 11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1" name="Picture 11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2" name="Picture 11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3" name="Picture 116"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4" name="Picture 117"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5" name="Picture 11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6" name="Picture 11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7" name="Picture 12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8" name="Picture 12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59" name="Picture 122"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0" name="Picture 123"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1" name="Picture 124"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2" name="Picture 125"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3" name="Picture 12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4" name="Picture 12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5" name="Picture 128"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6" name="Picture 129"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7" name="Picture 130"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8" name="Picture 131"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69" name="Picture 132"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0" name="Picture 133"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1" name="Picture 134"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2"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3" name="Picture 136"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4" name="Picture 137" descr="orang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5" name="Picture 138" descr="gold"/>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76"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7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830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8" name="Rectangle 868"/>
              <p:cNvSpPr>
                <a:spLocks noChangeAspect="1" noChangeArrowheads="1"/>
              </p:cNvSpPr>
              <p:nvPr/>
            </p:nvSpPr>
            <p:spPr bwMode="auto">
              <a:xfrm>
                <a:off x="3611015" y="5270026"/>
                <a:ext cx="397136" cy="111299"/>
              </a:xfrm>
              <a:prstGeom prst="rect">
                <a:avLst/>
              </a:prstGeom>
              <a:solidFill>
                <a:srgbClr val="FF0000">
                  <a:alpha val="50195"/>
                </a:srgbClr>
              </a:solidFill>
              <a:ln w="9525">
                <a:solidFill>
                  <a:srgbClr val="C6C6FB"/>
                </a:solidFill>
                <a:miter lim="800000"/>
                <a:headEnd/>
                <a:tailEnd/>
              </a:ln>
              <a:effectLst>
                <a:outerShdw dist="23000" dir="5400000" rotWithShape="0">
                  <a:srgbClr val="000000">
                    <a:alpha val="34998"/>
                  </a:srgbClr>
                </a:outerShdw>
              </a:effectLst>
            </p:spPr>
            <p:txBody>
              <a:bodyPr anchor="ctr"/>
              <a:lstStyle/>
              <a:p>
                <a:pPr>
                  <a:buClr>
                    <a:srgbClr val="000000"/>
                  </a:buClr>
                  <a:buSzPct val="65000"/>
                  <a:buFont typeface="Monotype Sorts" charset="0"/>
                  <a:buChar char="n"/>
                </a:pPr>
                <a:endParaRPr kumimoji="1" lang="en-US" sz="2500">
                  <a:solidFill>
                    <a:srgbClr val="FFFFFF"/>
                  </a:solidFill>
                  <a:latin typeface="Trebuchet MS" charset="0"/>
                </a:endParaRPr>
              </a:p>
            </p:txBody>
          </p:sp>
        </p:grpSp>
        <p:sp>
          <p:nvSpPr>
            <p:cNvPr id="8251" name="Right Arrow 811"/>
            <p:cNvSpPr>
              <a:spLocks noChangeAspect="1" noChangeArrowheads="1"/>
            </p:cNvSpPr>
            <p:nvPr/>
          </p:nvSpPr>
          <p:spPr bwMode="auto">
            <a:xfrm rot="-9130438">
              <a:off x="33945513" y="12623800"/>
              <a:ext cx="1093787" cy="635000"/>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2" name="Right Arrow 812"/>
            <p:cNvSpPr>
              <a:spLocks noChangeAspect="1" noChangeArrowheads="1"/>
            </p:cNvSpPr>
            <p:nvPr/>
          </p:nvSpPr>
          <p:spPr bwMode="auto">
            <a:xfrm rot="1617048">
              <a:off x="33909000" y="13349288"/>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3" name="Right Arrow 14"/>
            <p:cNvSpPr>
              <a:spLocks noChangeAspect="1" noChangeArrowheads="1"/>
            </p:cNvSpPr>
            <p:nvPr/>
          </p:nvSpPr>
          <p:spPr bwMode="auto">
            <a:xfrm rot="1669562">
              <a:off x="38950900" y="16357600"/>
              <a:ext cx="1100138" cy="635000"/>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4" name="Right Arrow 21"/>
            <p:cNvSpPr>
              <a:spLocks noChangeAspect="1" noChangeArrowheads="1"/>
            </p:cNvSpPr>
            <p:nvPr/>
          </p:nvSpPr>
          <p:spPr bwMode="auto">
            <a:xfrm rot="-9182952">
              <a:off x="39174738" y="155956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5" name="Right Arrow 14"/>
            <p:cNvSpPr>
              <a:spLocks noChangeAspect="1" noChangeArrowheads="1"/>
            </p:cNvSpPr>
            <p:nvPr/>
          </p:nvSpPr>
          <p:spPr bwMode="auto">
            <a:xfrm rot="-2460000">
              <a:off x="39200138" y="13487400"/>
              <a:ext cx="1150937" cy="635000"/>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6" name="Right Arrow 21"/>
            <p:cNvSpPr>
              <a:spLocks noChangeAspect="1" noChangeArrowheads="1"/>
            </p:cNvSpPr>
            <p:nvPr/>
          </p:nvSpPr>
          <p:spPr bwMode="auto">
            <a:xfrm rot="8280000">
              <a:off x="38938200" y="131064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7" name="Right Arrow 14"/>
            <p:cNvSpPr>
              <a:spLocks noChangeAspect="1" noChangeArrowheads="1"/>
            </p:cNvSpPr>
            <p:nvPr/>
          </p:nvSpPr>
          <p:spPr bwMode="auto">
            <a:xfrm rot="8329562">
              <a:off x="34088388" y="15621000"/>
              <a:ext cx="1116012" cy="635000"/>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dist="23000" dir="5400000" rotWithShape="0">
                <a:srgbClr val="000000">
                  <a:alpha val="34998"/>
                </a:srgbClr>
              </a:outerShdw>
            </a:effectLst>
          </p:spPr>
          <p:txBody>
            <a:bodyPr rot="10800000"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8" name="Right Arrow 21"/>
            <p:cNvSpPr>
              <a:spLocks noChangeAspect="1" noChangeArrowheads="1"/>
            </p:cNvSpPr>
            <p:nvPr/>
          </p:nvSpPr>
          <p:spPr bwMode="auto">
            <a:xfrm rot="-2522952">
              <a:off x="34594800" y="16078200"/>
              <a:ext cx="914400" cy="635000"/>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739" indent="-223739">
                <a:buClr>
                  <a:srgbClr val="000000"/>
                </a:buClr>
                <a:buSzPct val="65000"/>
                <a:buFont typeface="Monotype Sorts" charset="0"/>
                <a:buChar char="n"/>
              </a:pPr>
              <a:endParaRPr kumimoji="1" lang="en-US" sz="2500">
                <a:solidFill>
                  <a:srgbClr val="CC0000"/>
                </a:solidFill>
              </a:endParaRPr>
            </a:p>
          </p:txBody>
        </p:sp>
        <p:sp>
          <p:nvSpPr>
            <p:cNvPr id="8259"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8260"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8261"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8262"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sp>
        <p:nvSpPr>
          <p:cNvPr id="8239" name="TextBox 946"/>
          <p:cNvSpPr txBox="1">
            <a:spLocks noChangeArrowheads="1"/>
          </p:cNvSpPr>
          <p:nvPr/>
        </p:nvSpPr>
        <p:spPr bwMode="auto">
          <a:xfrm>
            <a:off x="121603" y="1044872"/>
            <a:ext cx="7444307" cy="7694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99" tIns="45700" rIns="91399" bIns="45700">
            <a:spAutoFit/>
          </a:bodyPr>
          <a:lstStyle>
            <a:lvl1pPr marL="457200" indent="-457200">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marL="269756" indent="-269756" algn="l">
              <a:spcBef>
                <a:spcPts val="1200"/>
              </a:spcBef>
              <a:buFont typeface="Arial" charset="0"/>
              <a:buChar char="•"/>
            </a:pPr>
            <a:r>
              <a:rPr lang="en-US" sz="2200" b="0" i="0" dirty="0">
                <a:solidFill>
                  <a:srgbClr val="FFFFFF"/>
                </a:solidFill>
                <a:latin typeface="Trebuchet MS" charset="0"/>
                <a:cs typeface="Trebuchet MS" charset="0"/>
              </a:rPr>
              <a:t>Theory to help guide; informed by experiment</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High-pressure (supercritical fluid) floating-zone growth</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Mass spectrometry </a:t>
            </a:r>
            <a:r>
              <a:rPr lang="en-US" sz="2200" b="0" dirty="0">
                <a:solidFill>
                  <a:srgbClr val="FFFFFF"/>
                </a:solidFill>
                <a:latin typeface="Trebuchet MS" charset="0"/>
                <a:cs typeface="Trebuchet MS" charset="0"/>
              </a:rPr>
              <a:t>during</a:t>
            </a:r>
            <a:r>
              <a:rPr lang="en-US" sz="2200" b="0" i="0" dirty="0">
                <a:solidFill>
                  <a:srgbClr val="FFFFFF"/>
                </a:solidFill>
                <a:latin typeface="Trebuchet MS" charset="0"/>
                <a:cs typeface="Trebuchet MS" charset="0"/>
              </a:rPr>
              <a:t> bulk crystal growth</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Integrated MBE + ARPES + MOCVD</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High sensitivity, high dynamic range pixel array detector for quantitative mapping of </a:t>
            </a:r>
            <a:r>
              <a:rPr lang="en-US" sz="2200" dirty="0">
                <a:solidFill>
                  <a:srgbClr val="FFFFFF"/>
                </a:solidFill>
                <a:latin typeface="Trebuchet MS" charset="0"/>
                <a:cs typeface="Trebuchet MS" charset="0"/>
              </a:rPr>
              <a:t>E</a:t>
            </a:r>
            <a:r>
              <a:rPr lang="en-US" sz="2200" b="0" i="0" dirty="0">
                <a:solidFill>
                  <a:srgbClr val="FFFFFF"/>
                </a:solidFill>
                <a:latin typeface="Trebuchet MS" charset="0"/>
                <a:cs typeface="Trebuchet MS" charset="0"/>
              </a:rPr>
              <a:t> and </a:t>
            </a:r>
            <a:r>
              <a:rPr lang="en-US" sz="2200" dirty="0">
                <a:solidFill>
                  <a:srgbClr val="FFFFFF"/>
                </a:solidFill>
                <a:latin typeface="Trebuchet MS" charset="0"/>
                <a:cs typeface="Trebuchet MS" charset="0"/>
              </a:rPr>
              <a:t>B</a:t>
            </a:r>
            <a:r>
              <a:rPr lang="en-US" sz="2200" b="0" i="0" dirty="0">
                <a:solidFill>
                  <a:srgbClr val="FFFFFF"/>
                </a:solidFill>
                <a:latin typeface="Trebuchet MS" charset="0"/>
                <a:cs typeface="Trebuchet MS" charset="0"/>
              </a:rPr>
              <a:t> fields</a:t>
            </a:r>
            <a:br>
              <a:rPr lang="en-US" sz="2200" b="0" i="0" dirty="0">
                <a:solidFill>
                  <a:srgbClr val="FFFFFF"/>
                </a:solidFill>
                <a:latin typeface="Trebuchet MS" charset="0"/>
                <a:cs typeface="Trebuchet MS" charset="0"/>
              </a:rPr>
            </a:br>
            <a:r>
              <a:rPr lang="en-US" sz="2200" b="0" i="0" dirty="0">
                <a:solidFill>
                  <a:srgbClr val="FFFFFF"/>
                </a:solidFill>
                <a:latin typeface="Trebuchet MS" charset="0"/>
                <a:cs typeface="Trebuchet MS" charset="0"/>
              </a:rPr>
              <a:t>with sub-nm resolution</a:t>
            </a:r>
          </a:p>
          <a:p>
            <a:pPr marL="269756" indent="-269756" algn="l">
              <a:spcBef>
                <a:spcPts val="1200"/>
              </a:spcBef>
              <a:buFont typeface="Arial" charset="0"/>
              <a:buChar char="•"/>
            </a:pPr>
            <a:r>
              <a:rPr lang="en-US" sz="2200" b="0" i="0" dirty="0">
                <a:solidFill>
                  <a:srgbClr val="FFFFFF"/>
                </a:solidFill>
                <a:latin typeface="Trebuchet MS" charset="0"/>
                <a:cs typeface="Trebuchet MS" charset="0"/>
              </a:rPr>
              <a:t>Stable </a:t>
            </a:r>
            <a:r>
              <a:rPr lang="en-US" sz="2200" b="0" i="0" dirty="0" err="1">
                <a:solidFill>
                  <a:srgbClr val="FFFFFF"/>
                </a:solidFill>
                <a:latin typeface="Trebuchet MS" charset="0"/>
                <a:cs typeface="Trebuchet MS" charset="0"/>
              </a:rPr>
              <a:t>cryo</a:t>
            </a:r>
            <a:r>
              <a:rPr lang="en-US" sz="2200" b="0" i="0" dirty="0">
                <a:solidFill>
                  <a:srgbClr val="FFFFFF"/>
                </a:solidFill>
                <a:latin typeface="Trebuchet MS" charset="0"/>
                <a:cs typeface="Trebuchet MS" charset="0"/>
              </a:rPr>
              <a:t>-stages for STEM and STEM-EELS</a:t>
            </a:r>
          </a:p>
          <a:p>
            <a:pPr marL="269756" indent="-269756" algn="l">
              <a:spcBef>
                <a:spcPts val="1200"/>
              </a:spcBef>
              <a:buFont typeface="Arial" charset="0"/>
              <a:buChar char="•"/>
            </a:pPr>
            <a:r>
              <a:rPr lang="en-US" sz="2200" i="0" dirty="0">
                <a:solidFill>
                  <a:srgbClr val="FFFF00"/>
                </a:solidFill>
                <a:latin typeface="Trebuchet MS" charset="0"/>
                <a:cs typeface="Trebuchet MS" charset="0"/>
              </a:rPr>
              <a:t>Free</a:t>
            </a:r>
            <a:r>
              <a:rPr lang="en-US" sz="2200" i="0" dirty="0">
                <a:solidFill>
                  <a:srgbClr val="FFFFFF"/>
                </a:solidFill>
                <a:latin typeface="Trebuchet MS" charset="0"/>
                <a:cs typeface="Trebuchet MS" charset="0"/>
              </a:rPr>
              <a:t> </a:t>
            </a:r>
            <a:r>
              <a:rPr lang="en-US" sz="2200" b="0" i="0" dirty="0">
                <a:solidFill>
                  <a:srgbClr val="FFFFFF"/>
                </a:solidFill>
                <a:latin typeface="Trebuchet MS" charset="0"/>
                <a:cs typeface="Trebuchet MS" charset="0"/>
              </a:rPr>
              <a:t>to the highest ranked user proposals from</a:t>
            </a:r>
            <a:br>
              <a:rPr lang="en-US" sz="2200" b="0" i="0" dirty="0">
                <a:solidFill>
                  <a:srgbClr val="FFFFFF"/>
                </a:solidFill>
                <a:latin typeface="Trebuchet MS" charset="0"/>
                <a:cs typeface="Trebuchet MS" charset="0"/>
              </a:rPr>
            </a:br>
            <a:r>
              <a:rPr lang="en-US" sz="2200" b="0" i="0" dirty="0">
                <a:solidFill>
                  <a:srgbClr val="FFFFFF"/>
                </a:solidFill>
                <a:latin typeface="Trebuchet MS" charset="0"/>
                <a:cs typeface="Trebuchet MS" charset="0"/>
              </a:rPr>
              <a:t>U.S.A. academic institutions or national labs</a:t>
            </a:r>
          </a:p>
          <a:p>
            <a:pPr marL="269756" indent="-269756" algn="l">
              <a:spcBef>
                <a:spcPts val="1200"/>
              </a:spcBef>
              <a:buFont typeface="Arial" charset="0"/>
              <a:buChar char="•"/>
            </a:pPr>
            <a:r>
              <a:rPr lang="en-US" sz="2200" b="0" i="0" dirty="0">
                <a:solidFill>
                  <a:srgbClr val="FFFFFF"/>
                </a:solidFill>
                <a:latin typeface="Trebuchet MS"/>
                <a:cs typeface="Trebuchet MS"/>
              </a:rPr>
              <a:t>All samples produced in PARADIM belong to the </a:t>
            </a:r>
            <a:r>
              <a:rPr lang="en-US" sz="2200" i="0" dirty="0">
                <a:solidFill>
                  <a:srgbClr val="FFFF00"/>
                </a:solidFill>
                <a:latin typeface="Trebuchet MS"/>
                <a:cs typeface="Trebuchet MS"/>
              </a:rPr>
              <a:t>user</a:t>
            </a:r>
          </a:p>
          <a:p>
            <a:pPr marL="269756" indent="-269756" algn="l">
              <a:spcBef>
                <a:spcPts val="1200"/>
              </a:spcBef>
              <a:buFont typeface="Arial" charset="0"/>
              <a:buChar char="•"/>
            </a:pPr>
            <a:r>
              <a:rPr lang="en-US" sz="2200" b="0" i="0" dirty="0">
                <a:solidFill>
                  <a:srgbClr val="FFFFFF"/>
                </a:solidFill>
                <a:latin typeface="Trebuchet MS"/>
                <a:cs typeface="Trebuchet MS"/>
              </a:rPr>
              <a:t>Optimized recipes eventually become public domain</a:t>
            </a:r>
          </a:p>
          <a:p>
            <a:pPr marL="269756" indent="-269756" algn="l">
              <a:spcBef>
                <a:spcPts val="1200"/>
              </a:spcBef>
              <a:buFont typeface="Arial" charset="0"/>
              <a:buChar char="•"/>
            </a:pPr>
            <a:r>
              <a:rPr lang="en-US" sz="2200" b="0" i="0" dirty="0">
                <a:solidFill>
                  <a:srgbClr val="FFFFFF"/>
                </a:solidFill>
                <a:latin typeface="Trebuchet MS"/>
                <a:cs typeface="Trebuchet MS"/>
              </a:rPr>
              <a:t>PARADIM interns utilize optimized recipes to fulfill sample requests</a:t>
            </a:r>
          </a:p>
          <a:p>
            <a:pPr marL="269756" indent="-269756" algn="l">
              <a:spcBef>
                <a:spcPts val="1200"/>
              </a:spcBef>
              <a:buFont typeface="Arial" charset="0"/>
              <a:buChar char="•"/>
            </a:pPr>
            <a:endParaRPr lang="en-US" sz="2200" b="0" i="0" dirty="0">
              <a:solidFill>
                <a:srgbClr val="FFFFFF"/>
              </a:solidFill>
              <a:latin typeface="Trebuchet MS" charset="0"/>
              <a:cs typeface="Trebuchet MS" charset="0"/>
            </a:endParaRPr>
          </a:p>
          <a:p>
            <a:pPr marL="269756" indent="-269756" algn="l">
              <a:spcBef>
                <a:spcPts val="1200"/>
              </a:spcBef>
              <a:buFont typeface="Arial" charset="0"/>
              <a:buChar char="•"/>
            </a:pPr>
            <a:endParaRPr lang="en-US" sz="2200" b="0" i="0" dirty="0">
              <a:solidFill>
                <a:srgbClr val="FFFFFF"/>
              </a:solidFill>
              <a:latin typeface="Trebuchet MS" charset="0"/>
              <a:cs typeface="Trebuchet MS" charset="0"/>
            </a:endParaRPr>
          </a:p>
          <a:p>
            <a:pPr marL="0" indent="0" algn="l">
              <a:spcBef>
                <a:spcPts val="1200"/>
              </a:spcBef>
            </a:pPr>
            <a:endParaRPr lang="en-US" sz="2200" b="0" i="0" dirty="0">
              <a:solidFill>
                <a:srgbClr val="FFFFFF"/>
              </a:solidFill>
              <a:latin typeface="Trebuchet MS" charset="0"/>
              <a:cs typeface="Trebuchet MS" charset="0"/>
            </a:endParaRPr>
          </a:p>
        </p:txBody>
      </p:sp>
      <p:pic>
        <p:nvPicPr>
          <p:cNvPr id="8240" name="Picture 947"/>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361238" y="3419899"/>
            <a:ext cx="2254250" cy="15636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8241" name="Picture 948" descr="CBEDPLOT.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42213" y="5520585"/>
            <a:ext cx="20193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2" name="Picture 949"/>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7691438" y="1098550"/>
            <a:ext cx="1827212"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01647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2730500" y="952514"/>
            <a:ext cx="3873500" cy="1500925"/>
          </a:xfrm>
        </p:spPr>
        <p:txBody>
          <a:bodyPr/>
          <a:lstStyle/>
          <a:p>
            <a:r>
              <a:rPr lang="en-US" sz="4800" dirty="0"/>
              <a:t>User Facilities</a:t>
            </a:r>
          </a:p>
        </p:txBody>
      </p:sp>
      <p:sp>
        <p:nvSpPr>
          <p:cNvPr id="6" name="TextBox 5"/>
          <p:cNvSpPr txBox="1"/>
          <p:nvPr/>
        </p:nvSpPr>
        <p:spPr>
          <a:xfrm>
            <a:off x="3192787" y="2859379"/>
            <a:ext cx="2994986" cy="1411563"/>
          </a:xfrm>
          <a:prstGeom prst="rect">
            <a:avLst/>
          </a:prstGeom>
          <a:solidFill>
            <a:schemeClr val="tx2">
              <a:lumMod val="20000"/>
              <a:lumOff val="80000"/>
            </a:schemeClr>
          </a:solidFill>
          <a:ln>
            <a:solidFill>
              <a:schemeClr val="accent1"/>
            </a:solidFill>
          </a:ln>
        </p:spPr>
        <p:txBody>
          <a:bodyPr wrap="none" lIns="97294" tIns="48646" rIns="97294" bIns="48646">
            <a:spAutoFit/>
          </a:bodyPr>
          <a:lstStyle/>
          <a:p>
            <a:pPr>
              <a:defRPr/>
            </a:pPr>
            <a:r>
              <a:rPr lang="en-US" sz="2000" dirty="0">
                <a:solidFill>
                  <a:prstClr val="black"/>
                </a:solidFill>
                <a:latin typeface="Trebuchet MS"/>
                <a:cs typeface="Trebuchet MS"/>
              </a:rPr>
              <a:t>New Chemistry</a:t>
            </a:r>
          </a:p>
          <a:p>
            <a:pPr>
              <a:defRPr/>
            </a:pPr>
            <a:r>
              <a:rPr lang="en-US" sz="2000" dirty="0">
                <a:solidFill>
                  <a:prstClr val="black"/>
                </a:solidFill>
                <a:latin typeface="Trebuchet MS"/>
                <a:cs typeface="Trebuchet MS"/>
              </a:rPr>
              <a:t>New Physics</a:t>
            </a:r>
          </a:p>
          <a:p>
            <a:pPr>
              <a:defRPr/>
            </a:pPr>
            <a:r>
              <a:rPr lang="en-US" sz="2000" dirty="0">
                <a:solidFill>
                  <a:prstClr val="black"/>
                </a:solidFill>
                <a:latin typeface="Trebuchet MS"/>
                <a:cs typeface="Trebuchet MS"/>
              </a:rPr>
              <a:t>New Materials Science</a:t>
            </a:r>
          </a:p>
          <a:p>
            <a:pPr>
              <a:defRPr/>
            </a:pPr>
            <a:r>
              <a:rPr lang="en-US" sz="2500" dirty="0">
                <a:solidFill>
                  <a:srgbClr val="070AA7"/>
                </a:solidFill>
                <a:latin typeface="Trebuchet MS"/>
                <a:cs typeface="Trebuchet MS"/>
              </a:rPr>
              <a:t>New Materials</a:t>
            </a:r>
          </a:p>
        </p:txBody>
      </p:sp>
      <p:pic>
        <p:nvPicPr>
          <p:cNvPr id="99331"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9725" y="161925"/>
            <a:ext cx="2840037" cy="1973263"/>
          </a:xfrm>
          <a:prstGeom prst="rect">
            <a:avLst/>
          </a:prstGeom>
          <a:solidFill>
            <a:srgbClr val="FFFFFF"/>
          </a:solidFill>
          <a:ln>
            <a:noFill/>
          </a:ln>
          <a:extLst/>
        </p:spPr>
      </p:pic>
      <p:pic>
        <p:nvPicPr>
          <p:cNvPr id="99332"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5998" y="161925"/>
            <a:ext cx="1843087" cy="197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TextBox 8"/>
          <p:cNvSpPr txBox="1">
            <a:spLocks noChangeArrowheads="1"/>
          </p:cNvSpPr>
          <p:nvPr/>
        </p:nvSpPr>
        <p:spPr bwMode="auto">
          <a:xfrm>
            <a:off x="6594468" y="2112969"/>
            <a:ext cx="1787538" cy="529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800" i="0" dirty="0">
                <a:solidFill>
                  <a:srgbClr val="FFFFFF"/>
                </a:solidFill>
                <a:latin typeface="Trebuchet MS"/>
                <a:cs typeface="Trebuchet MS"/>
              </a:rPr>
              <a:t>Thin Film</a:t>
            </a:r>
          </a:p>
        </p:txBody>
      </p:sp>
      <p:sp>
        <p:nvSpPr>
          <p:cNvPr id="99335" name="TextBox 9"/>
          <p:cNvSpPr txBox="1">
            <a:spLocks noChangeArrowheads="1"/>
          </p:cNvSpPr>
          <p:nvPr/>
        </p:nvSpPr>
        <p:spPr bwMode="auto">
          <a:xfrm>
            <a:off x="1325327" y="2146300"/>
            <a:ext cx="927577" cy="529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800" i="0" dirty="0">
                <a:solidFill>
                  <a:srgbClr val="FFFFFF"/>
                </a:solidFill>
                <a:latin typeface="Trebuchet MS"/>
                <a:cs typeface="Trebuchet MS"/>
              </a:rPr>
              <a:t>Bulk</a:t>
            </a:r>
          </a:p>
        </p:txBody>
      </p:sp>
      <p:sp>
        <p:nvSpPr>
          <p:cNvPr id="99336" name="TextBox 16"/>
          <p:cNvSpPr txBox="1">
            <a:spLocks noChangeArrowheads="1"/>
          </p:cNvSpPr>
          <p:nvPr/>
        </p:nvSpPr>
        <p:spPr bwMode="auto">
          <a:xfrm>
            <a:off x="216475" y="4291451"/>
            <a:ext cx="4055281" cy="529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800" i="0" dirty="0">
                <a:solidFill>
                  <a:srgbClr val="FFFFFF"/>
                </a:solidFill>
                <a:latin typeface="Trebuchet MS"/>
                <a:cs typeface="Trebuchet MS"/>
              </a:rPr>
              <a:t>Theory &amp; Computation</a:t>
            </a:r>
          </a:p>
        </p:txBody>
      </p:sp>
      <p:sp>
        <p:nvSpPr>
          <p:cNvPr id="99337" name="TextBox 21"/>
          <p:cNvSpPr txBox="1">
            <a:spLocks noChangeArrowheads="1"/>
          </p:cNvSpPr>
          <p:nvPr/>
        </p:nvSpPr>
        <p:spPr bwMode="auto">
          <a:xfrm>
            <a:off x="5561831" y="4248159"/>
            <a:ext cx="3573433" cy="960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800" i="0" dirty="0">
                <a:solidFill>
                  <a:srgbClr val="FFFFFF"/>
                </a:solidFill>
                <a:latin typeface="Trebuchet MS"/>
                <a:cs typeface="Trebuchet MS"/>
              </a:rPr>
              <a:t>Electron Microscopy</a:t>
            </a:r>
          </a:p>
          <a:p>
            <a:r>
              <a:rPr lang="en-US" sz="2800" i="0" dirty="0">
                <a:solidFill>
                  <a:srgbClr val="FFFFFF"/>
                </a:solidFill>
                <a:latin typeface="Trebuchet MS"/>
                <a:cs typeface="Trebuchet MS"/>
              </a:rPr>
              <a:t>Characterization</a:t>
            </a:r>
          </a:p>
        </p:txBody>
      </p:sp>
      <p:pic>
        <p:nvPicPr>
          <p:cNvPr id="99338" name="Picture 18" descr="CBEDPLOT.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1288" y="5234275"/>
            <a:ext cx="1955800"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9339" name="Group 11"/>
          <p:cNvGrpSpPr>
            <a:grpSpLocks/>
          </p:cNvGrpSpPr>
          <p:nvPr/>
        </p:nvGrpSpPr>
        <p:grpSpPr bwMode="auto">
          <a:xfrm>
            <a:off x="1725614" y="2727325"/>
            <a:ext cx="1460500" cy="1581150"/>
            <a:chOff x="1620000" y="2514600"/>
            <a:chExt cx="1371600" cy="1482000"/>
          </a:xfrm>
        </p:grpSpPr>
        <p:sp>
          <p:nvSpPr>
            <p:cNvPr id="24" name="Bent Arrow 23"/>
            <p:cNvSpPr/>
            <p:nvPr/>
          </p:nvSpPr>
          <p:spPr>
            <a:xfrm flipV="1">
              <a:off x="1620000" y="2514600"/>
              <a:ext cx="1371600" cy="990976"/>
            </a:xfrm>
            <a:prstGeom prst="bentArrow">
              <a:avLst>
                <a:gd name="adj1" fmla="val 14367"/>
                <a:gd name="adj2" fmla="val 25000"/>
                <a:gd name="adj3" fmla="val 25000"/>
                <a:gd name="adj4" fmla="val 6080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000000"/>
                </a:solidFill>
                <a:latin typeface="Times"/>
              </a:endParaRPr>
            </a:p>
          </p:txBody>
        </p:sp>
        <p:sp>
          <p:nvSpPr>
            <p:cNvPr id="27" name="Bent Arrow 26"/>
            <p:cNvSpPr/>
            <p:nvPr/>
          </p:nvSpPr>
          <p:spPr>
            <a:xfrm>
              <a:off x="1620000" y="3005624"/>
              <a:ext cx="1371600" cy="990976"/>
            </a:xfrm>
            <a:prstGeom prst="bentArrow">
              <a:avLst>
                <a:gd name="adj1" fmla="val 14367"/>
                <a:gd name="adj2" fmla="val 25000"/>
                <a:gd name="adj3" fmla="val 25000"/>
                <a:gd name="adj4" fmla="val 6080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000000"/>
                </a:solidFill>
                <a:latin typeface="Times"/>
              </a:endParaRPr>
            </a:p>
          </p:txBody>
        </p:sp>
      </p:grpSp>
      <p:grpSp>
        <p:nvGrpSpPr>
          <p:cNvPr id="99340" name="Group 27"/>
          <p:cNvGrpSpPr>
            <a:grpSpLocks/>
          </p:cNvGrpSpPr>
          <p:nvPr/>
        </p:nvGrpSpPr>
        <p:grpSpPr bwMode="auto">
          <a:xfrm flipH="1">
            <a:off x="6191250" y="2727325"/>
            <a:ext cx="1473200" cy="1581150"/>
            <a:chOff x="1620000" y="2514600"/>
            <a:chExt cx="1382400" cy="1482000"/>
          </a:xfrm>
        </p:grpSpPr>
        <p:sp>
          <p:nvSpPr>
            <p:cNvPr id="29" name="Bent Arrow 28"/>
            <p:cNvSpPr/>
            <p:nvPr/>
          </p:nvSpPr>
          <p:spPr>
            <a:xfrm flipV="1">
              <a:off x="1620000" y="2514600"/>
              <a:ext cx="1371972" cy="990976"/>
            </a:xfrm>
            <a:prstGeom prst="bentArrow">
              <a:avLst>
                <a:gd name="adj1" fmla="val 14367"/>
                <a:gd name="adj2" fmla="val 25000"/>
                <a:gd name="adj3" fmla="val 25000"/>
                <a:gd name="adj4" fmla="val 6080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000000"/>
                </a:solidFill>
                <a:latin typeface="Times"/>
              </a:endParaRPr>
            </a:p>
          </p:txBody>
        </p:sp>
        <p:sp>
          <p:nvSpPr>
            <p:cNvPr id="30" name="Bent Arrow 29"/>
            <p:cNvSpPr/>
            <p:nvPr/>
          </p:nvSpPr>
          <p:spPr>
            <a:xfrm>
              <a:off x="1630427" y="3005624"/>
              <a:ext cx="1371973" cy="990976"/>
            </a:xfrm>
            <a:prstGeom prst="bentArrow">
              <a:avLst>
                <a:gd name="adj1" fmla="val 14367"/>
                <a:gd name="adj2" fmla="val 25000"/>
                <a:gd name="adj3" fmla="val 25000"/>
                <a:gd name="adj4" fmla="val 6080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000000"/>
                </a:solidFill>
                <a:latin typeface="Times"/>
              </a:endParaRPr>
            </a:p>
          </p:txBody>
        </p:sp>
      </p:grpSp>
      <p:grpSp>
        <p:nvGrpSpPr>
          <p:cNvPr id="99341" name="Group 12"/>
          <p:cNvGrpSpPr>
            <a:grpSpLocks/>
          </p:cNvGrpSpPr>
          <p:nvPr/>
        </p:nvGrpSpPr>
        <p:grpSpPr bwMode="auto">
          <a:xfrm>
            <a:off x="326651" y="4873474"/>
            <a:ext cx="3609641" cy="1887492"/>
            <a:chOff x="76514" y="5029199"/>
            <a:chExt cx="3388681" cy="1769218"/>
          </a:xfrm>
        </p:grpSpPr>
        <p:pic>
          <p:nvPicPr>
            <p:cNvPr id="99343" name="Picture 20" descr="Screen Shot 2015-08-06 at 9.16.11 AM.jpg"/>
            <p:cNvPicPr>
              <a:picLocks noChangeAspect="1"/>
            </p:cNvPicPr>
            <p:nvPr/>
          </p:nvPicPr>
          <p:blipFill>
            <a:blip r:embed="rId6" cstate="screen">
              <a:extLst>
                <a:ext uri="{28A0092B-C50C-407E-A947-70E740481C1C}">
                  <a14:useLocalDpi xmlns:a14="http://schemas.microsoft.com/office/drawing/2010/main"/>
                </a:ext>
              </a:extLst>
            </a:blip>
            <a:srcRect b="-12051"/>
            <a:stretch>
              <a:fillRect/>
            </a:stretch>
          </p:blipFill>
          <p:spPr bwMode="auto">
            <a:xfrm>
              <a:off x="330200" y="5029199"/>
              <a:ext cx="1567561" cy="172732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99344" name="Picture 22" descr="Screen Shot 2015-08-06 at 9.16.52 AM.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5000" y="5029200"/>
              <a:ext cx="1560195" cy="1552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45" name="TextBox 4"/>
            <p:cNvSpPr txBox="1">
              <a:spLocks noChangeArrowheads="1"/>
            </p:cNvSpPr>
            <p:nvPr/>
          </p:nvSpPr>
          <p:spPr bwMode="auto">
            <a:xfrm>
              <a:off x="1663321" y="6553200"/>
              <a:ext cx="606767" cy="24521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100" i="0" dirty="0" err="1">
                  <a:solidFill>
                    <a:srgbClr val="000000"/>
                  </a:solidFill>
                </a:rPr>
                <a:t>k</a:t>
              </a:r>
              <a:r>
                <a:rPr lang="en-US" sz="1100" i="0" baseline="-25000" dirty="0" err="1">
                  <a:solidFill>
                    <a:srgbClr val="000000"/>
                  </a:solidFill>
                </a:rPr>
                <a:t>x</a:t>
              </a:r>
              <a:r>
                <a:rPr lang="en-US" sz="1100" i="0" dirty="0">
                  <a:solidFill>
                    <a:srgbClr val="000000"/>
                  </a:solidFill>
                </a:rPr>
                <a:t> (</a:t>
              </a:r>
              <a:r>
                <a:rPr lang="en-US" sz="1100" i="0" dirty="0">
                  <a:solidFill>
                    <a:srgbClr val="000000"/>
                  </a:solidFill>
                  <a:latin typeface="Symbol" charset="0"/>
                  <a:cs typeface="Symbol" charset="0"/>
                </a:rPr>
                <a:t>p</a:t>
              </a:r>
              <a:r>
                <a:rPr lang="en-US" sz="1100" i="0" dirty="0">
                  <a:solidFill>
                    <a:srgbClr val="000000"/>
                  </a:solidFill>
                </a:rPr>
                <a:t>/a)</a:t>
              </a:r>
            </a:p>
          </p:txBody>
        </p:sp>
        <p:sp>
          <p:nvSpPr>
            <p:cNvPr id="99346" name="TextBox 24"/>
            <p:cNvSpPr txBox="1">
              <a:spLocks noChangeArrowheads="1"/>
            </p:cNvSpPr>
            <p:nvPr/>
          </p:nvSpPr>
          <p:spPr bwMode="auto">
            <a:xfrm rot="16200000">
              <a:off x="-103604" y="5579815"/>
              <a:ext cx="605831" cy="2455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100" i="0" dirty="0" err="1">
                  <a:solidFill>
                    <a:srgbClr val="000000"/>
                  </a:solidFill>
                </a:rPr>
                <a:t>k</a:t>
              </a:r>
              <a:r>
                <a:rPr lang="en-US" sz="1100" i="0" baseline="-25000" dirty="0" err="1">
                  <a:solidFill>
                    <a:srgbClr val="000000"/>
                  </a:solidFill>
                </a:rPr>
                <a:t>y</a:t>
              </a:r>
              <a:r>
                <a:rPr lang="en-US" sz="1100" i="0" dirty="0">
                  <a:solidFill>
                    <a:srgbClr val="000000"/>
                  </a:solidFill>
                </a:rPr>
                <a:t> (</a:t>
              </a:r>
              <a:r>
                <a:rPr lang="en-US" sz="1100" i="0" dirty="0">
                  <a:solidFill>
                    <a:srgbClr val="000000"/>
                  </a:solidFill>
                  <a:latin typeface="Symbol" charset="0"/>
                  <a:cs typeface="Symbol" charset="0"/>
                </a:rPr>
                <a:t>p</a:t>
              </a:r>
              <a:r>
                <a:rPr lang="en-US" sz="1100" i="0" dirty="0">
                  <a:solidFill>
                    <a:srgbClr val="000000"/>
                  </a:solidFill>
                </a:rPr>
                <a:t>/a)</a:t>
              </a:r>
            </a:p>
          </p:txBody>
        </p:sp>
      </p:grpSp>
      <p:pic>
        <p:nvPicPr>
          <p:cNvPr id="22" name="Picture 1" descr="PARADIM Logo WHITE text.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2799779" y="4"/>
            <a:ext cx="3707757" cy="1051856"/>
          </a:xfrm>
          <a:prstGeom prst="rect">
            <a:avLst/>
          </a:prstGeom>
          <a:solidFill>
            <a:srgbClr val="070A9C"/>
          </a:solidFill>
          <a:ln>
            <a:noFill/>
          </a:ln>
          <a:extLst/>
        </p:spPr>
      </p:pic>
    </p:spTree>
    <p:extLst>
      <p:ext uri="{BB962C8B-B14F-4D97-AF65-F5344CB8AC3E}">
        <p14:creationId xmlns:p14="http://schemas.microsoft.com/office/powerpoint/2010/main" val="147572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u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95068" y="1263338"/>
            <a:ext cx="3131336" cy="2379989"/>
          </a:xfrm>
          <a:prstGeom prst="rect">
            <a:avLst/>
          </a:prstGeom>
        </p:spPr>
      </p:pic>
      <p:sp>
        <p:nvSpPr>
          <p:cNvPr id="41985" name="Rectangle 2"/>
          <p:cNvSpPr>
            <a:spLocks noGrp="1" noChangeArrowheads="1"/>
          </p:cNvSpPr>
          <p:nvPr>
            <p:ph type="title"/>
          </p:nvPr>
        </p:nvSpPr>
        <p:spPr>
          <a:xfrm>
            <a:off x="0" y="-9515"/>
            <a:ext cx="9737725" cy="747713"/>
          </a:xfrm>
        </p:spPr>
        <p:txBody>
          <a:bodyPr/>
          <a:lstStyle/>
          <a:p>
            <a:pPr defTabSz="965363" eaLnBrk="1" hangingPunct="1"/>
            <a:r>
              <a:rPr lang="en-US" sz="4000" dirty="0"/>
              <a:t>Bulk Materials Discovery User Facility</a:t>
            </a:r>
          </a:p>
        </p:txBody>
      </p:sp>
      <p:sp>
        <p:nvSpPr>
          <p:cNvPr id="4100" name="Rectangle 18"/>
          <p:cNvSpPr>
            <a:spLocks noChangeAspect="1" noChangeArrowheads="1"/>
          </p:cNvSpPr>
          <p:nvPr/>
        </p:nvSpPr>
        <p:spPr bwMode="auto">
          <a:xfrm>
            <a:off x="34242375" y="12068180"/>
            <a:ext cx="5610225" cy="5534025"/>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1987" name="Picture 2" descr="08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Box 13"/>
          <p:cNvSpPr txBox="1">
            <a:spLocks noChangeAspect="1" noChangeArrowheads="1"/>
          </p:cNvSpPr>
          <p:nvPr/>
        </p:nvSpPr>
        <p:spPr bwMode="auto">
          <a:xfrm>
            <a:off x="34539247" y="120396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1989" name="Group 174"/>
          <p:cNvGrpSpPr>
            <a:grpSpLocks noChangeAspect="1"/>
          </p:cNvGrpSpPr>
          <p:nvPr/>
        </p:nvGrpSpPr>
        <p:grpSpPr bwMode="auto">
          <a:xfrm>
            <a:off x="39612890" y="11049000"/>
            <a:ext cx="2678112" cy="2516188"/>
            <a:chOff x="6919913" y="1447800"/>
            <a:chExt cx="2300287" cy="2160230"/>
          </a:xfrm>
        </p:grpSpPr>
        <p:pic>
          <p:nvPicPr>
            <p:cNvPr id="42927" name="Picture 3" descr="diffuse schematic figure.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2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1990" name="Picture 23" descr="Picture 12.jpg                                                 00085FD8MONTY                          C2BB4E5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8" descr="stm_schematic"/>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Rectangle 300"/>
          <p:cNvSpPr>
            <a:spLocks noChangeArrowheads="1"/>
          </p:cNvSpPr>
          <p:nvPr/>
        </p:nvSpPr>
        <p:spPr bwMode="auto">
          <a:xfrm>
            <a:off x="40157403"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nchor="ctr"/>
          <a:lstStyle/>
          <a:p>
            <a:endParaRPr lang="en-US">
              <a:solidFill>
                <a:srgbClr val="FC0128"/>
              </a:solidFill>
            </a:endParaRPr>
          </a:p>
        </p:txBody>
      </p:sp>
      <p:grpSp>
        <p:nvGrpSpPr>
          <p:cNvPr id="41993" name="Group 34"/>
          <p:cNvGrpSpPr>
            <a:grpSpLocks noChangeAspect="1"/>
          </p:cNvGrpSpPr>
          <p:nvPr/>
        </p:nvGrpSpPr>
        <p:grpSpPr bwMode="auto">
          <a:xfrm>
            <a:off x="40233603" y="15621005"/>
            <a:ext cx="2065338" cy="2513013"/>
            <a:chOff x="531813" y="2551135"/>
            <a:chExt cx="3638550" cy="3595665"/>
          </a:xfrm>
        </p:grpSpPr>
        <p:grpSp>
          <p:nvGrpSpPr>
            <p:cNvPr id="42793" name="Group 3"/>
            <p:cNvGrpSpPr>
              <a:grpSpLocks noChangeAspect="1"/>
            </p:cNvGrpSpPr>
            <p:nvPr/>
          </p:nvGrpSpPr>
          <p:grpSpPr bwMode="auto">
            <a:xfrm>
              <a:off x="531813" y="4337050"/>
              <a:ext cx="2747962" cy="433388"/>
              <a:chOff x="1148" y="2757"/>
              <a:chExt cx="1540" cy="233"/>
            </a:xfrm>
          </p:grpSpPr>
          <p:grpSp>
            <p:nvGrpSpPr>
              <p:cNvPr id="42922" name="Group 4"/>
              <p:cNvGrpSpPr>
                <a:grpSpLocks noChangeAspect="1"/>
              </p:cNvGrpSpPr>
              <p:nvPr/>
            </p:nvGrpSpPr>
            <p:grpSpPr bwMode="auto">
              <a:xfrm>
                <a:off x="1159" y="2757"/>
                <a:ext cx="1529" cy="233"/>
                <a:chOff x="1152" y="2757"/>
                <a:chExt cx="1536" cy="233"/>
              </a:xfrm>
            </p:grpSpPr>
            <p:sp>
              <p:nvSpPr>
                <p:cNvPr id="4292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92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92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79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79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79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80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82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830" name="Group 54"/>
            <p:cNvGrpSpPr>
              <a:grpSpLocks noChangeAspect="1"/>
            </p:cNvGrpSpPr>
            <p:nvPr/>
          </p:nvGrpSpPr>
          <p:grpSpPr bwMode="auto">
            <a:xfrm>
              <a:off x="3490913" y="5029200"/>
              <a:ext cx="100012" cy="762000"/>
              <a:chOff x="4320" y="3456"/>
              <a:chExt cx="96" cy="384"/>
            </a:xfrm>
          </p:grpSpPr>
          <p:grpSp>
            <p:nvGrpSpPr>
              <p:cNvPr id="42912" name="Group 55" descr="50%"/>
              <p:cNvGrpSpPr>
                <a:grpSpLocks noChangeAspect="1"/>
              </p:cNvGrpSpPr>
              <p:nvPr/>
            </p:nvGrpSpPr>
            <p:grpSpPr bwMode="auto">
              <a:xfrm>
                <a:off x="4320" y="3456"/>
                <a:ext cx="96" cy="192"/>
                <a:chOff x="4320" y="3456"/>
                <a:chExt cx="96" cy="192"/>
              </a:xfrm>
            </p:grpSpPr>
            <p:sp>
              <p:nvSpPr>
                <p:cNvPr id="4291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913" name="Group 60" descr="50%"/>
              <p:cNvGrpSpPr>
                <a:grpSpLocks noChangeAspect="1"/>
              </p:cNvGrpSpPr>
              <p:nvPr/>
            </p:nvGrpSpPr>
            <p:grpSpPr bwMode="auto">
              <a:xfrm>
                <a:off x="4320" y="3648"/>
                <a:ext cx="96" cy="192"/>
                <a:chOff x="4320" y="3456"/>
                <a:chExt cx="96" cy="192"/>
              </a:xfrm>
            </p:grpSpPr>
            <p:sp>
              <p:nvSpPr>
                <p:cNvPr id="4291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831" name="Group 67"/>
            <p:cNvGrpSpPr>
              <a:grpSpLocks noChangeAspect="1"/>
            </p:cNvGrpSpPr>
            <p:nvPr/>
          </p:nvGrpSpPr>
          <p:grpSpPr bwMode="auto">
            <a:xfrm>
              <a:off x="728682" y="2551135"/>
              <a:ext cx="2176468" cy="1247780"/>
              <a:chOff x="3773" y="3360"/>
              <a:chExt cx="1371" cy="786"/>
            </a:xfrm>
          </p:grpSpPr>
          <p:sp>
            <p:nvSpPr>
              <p:cNvPr id="4283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840" name="Group 69"/>
              <p:cNvGrpSpPr>
                <a:grpSpLocks noChangeAspect="1"/>
              </p:cNvGrpSpPr>
              <p:nvPr/>
            </p:nvGrpSpPr>
            <p:grpSpPr bwMode="auto">
              <a:xfrm>
                <a:off x="4481" y="3454"/>
                <a:ext cx="106" cy="477"/>
                <a:chOff x="4481" y="3445"/>
                <a:chExt cx="106" cy="486"/>
              </a:xfrm>
            </p:grpSpPr>
            <p:sp>
              <p:nvSpPr>
                <p:cNvPr id="4290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90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910" name="Picture 7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1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841" name="Picture 7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2" name="Picture 7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3" name="Picture 76"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44"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84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846" name="Picture 79"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7" name="Picture 80"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8" name="Picture 8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9" name="Picture 82"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0" name="Picture 83"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1" name="Picture 84"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2" name="Picture 85"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3" name="Picture 86"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4" name="Picture 87"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5" name="Picture 88"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6" name="Picture 89"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7" name="Picture 90"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8" name="Picture 9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9" name="Picture 92"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0" name="Picture 93"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1" name="Picture 94"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2" name="Picture 95"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3" name="Picture 96"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4" name="Picture 97"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5" name="Picture 98"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6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6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868" name="Picture 10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6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7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871" name="Picture 104"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2" name="Picture 105"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3" name="Picture 106"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4" name="Picture 107"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5" name="Picture 108"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6" name="Picture 109"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7" name="Picture 110"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8" name="Picture 111"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9" name="Picture 112"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0" name="Picture 113"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1" name="Picture 114"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2" name="Picture 115"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3" name="Picture 116"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4" name="Picture 117"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5" name="Picture 118"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6" name="Picture 119"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7" name="Picture 120"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8" name="Picture 121"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9" name="Picture 122"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0" name="Picture 123"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1" name="Picture 12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2" name="Picture 12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3" name="Picture 12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4" name="Picture 12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5" name="Picture 12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6" name="Picture 12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7" name="Picture 13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8" name="Picture 13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9" name="Picture 13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0" name="Picture 13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1" name="Picture 13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2" name="Picture 13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3" name="Picture 13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4" name="Picture 13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5" name="Picture 13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 name="Picture 139"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83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957" name="Rectangle 74"/>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08" name="Right Arrow 163"/>
          <p:cNvSpPr>
            <a:spLocks noChangeAspect="1" noChangeArrowheads="1"/>
          </p:cNvSpPr>
          <p:nvPr/>
        </p:nvSpPr>
        <p:spPr bwMode="auto">
          <a:xfrm rot="-9130438">
            <a:off x="33945524" y="12623809"/>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09" name="Right Arrow 164"/>
          <p:cNvSpPr>
            <a:spLocks noChangeAspect="1" noChangeArrowheads="1"/>
          </p:cNvSpPr>
          <p:nvPr/>
        </p:nvSpPr>
        <p:spPr bwMode="auto">
          <a:xfrm rot="1617048">
            <a:off x="33909000" y="13349297"/>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0" name="Right Arrow 14"/>
          <p:cNvSpPr>
            <a:spLocks noChangeAspect="1" noChangeArrowheads="1"/>
          </p:cNvSpPr>
          <p:nvPr/>
        </p:nvSpPr>
        <p:spPr bwMode="auto">
          <a:xfrm rot="1669562">
            <a:off x="38950907" y="16357610"/>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1" name="Right Arrow 21"/>
          <p:cNvSpPr>
            <a:spLocks noChangeAspect="1" noChangeArrowheads="1"/>
          </p:cNvSpPr>
          <p:nvPr/>
        </p:nvSpPr>
        <p:spPr bwMode="auto">
          <a:xfrm rot="-9182952">
            <a:off x="39174738" y="15595603"/>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2" name="Right Arrow 14"/>
          <p:cNvSpPr>
            <a:spLocks noChangeAspect="1" noChangeArrowheads="1"/>
          </p:cNvSpPr>
          <p:nvPr/>
        </p:nvSpPr>
        <p:spPr bwMode="auto">
          <a:xfrm rot="-2460000">
            <a:off x="39200139" y="13487409"/>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3" name="Right Arrow 21"/>
          <p:cNvSpPr>
            <a:spLocks noChangeAspect="1" noChangeArrowheads="1"/>
          </p:cNvSpPr>
          <p:nvPr/>
        </p:nvSpPr>
        <p:spPr bwMode="auto">
          <a:xfrm rot="8280000">
            <a:off x="38938200" y="131064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4" name="Right Arrow 14"/>
          <p:cNvSpPr>
            <a:spLocks noChangeAspect="1" noChangeArrowheads="1"/>
          </p:cNvSpPr>
          <p:nvPr/>
        </p:nvSpPr>
        <p:spPr bwMode="auto">
          <a:xfrm rot="8329562">
            <a:off x="34088388" y="15621009"/>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5" name="Right Arrow 21"/>
          <p:cNvSpPr>
            <a:spLocks noChangeAspect="1" noChangeArrowheads="1"/>
          </p:cNvSpPr>
          <p:nvPr/>
        </p:nvSpPr>
        <p:spPr bwMode="auto">
          <a:xfrm rot="-2522952">
            <a:off x="34594800" y="16078209"/>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02" name="TextBox 13"/>
          <p:cNvSpPr txBox="1">
            <a:spLocks noChangeAspect="1" noChangeArrowheads="1"/>
          </p:cNvSpPr>
          <p:nvPr/>
        </p:nvSpPr>
        <p:spPr bwMode="auto">
          <a:xfrm>
            <a:off x="35042486" y="16687806"/>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03" name="TextBox 13"/>
          <p:cNvSpPr txBox="1">
            <a:spLocks noChangeAspect="1" noChangeArrowheads="1"/>
          </p:cNvSpPr>
          <p:nvPr/>
        </p:nvSpPr>
        <p:spPr bwMode="auto">
          <a:xfrm>
            <a:off x="31305506" y="14341485"/>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04" name="TextBox 13"/>
          <p:cNvSpPr txBox="1">
            <a:spLocks noChangeAspect="1" noChangeArrowheads="1"/>
          </p:cNvSpPr>
          <p:nvPr/>
        </p:nvSpPr>
        <p:spPr bwMode="auto">
          <a:xfrm>
            <a:off x="40000249" y="135636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05" name="TextBox 13"/>
          <p:cNvSpPr txBox="1">
            <a:spLocks noChangeAspect="1" noChangeArrowheads="1"/>
          </p:cNvSpPr>
          <p:nvPr/>
        </p:nvSpPr>
        <p:spPr bwMode="auto">
          <a:xfrm>
            <a:off x="36020383" y="176022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sp>
        <p:nvSpPr>
          <p:cNvPr id="4120" name="Rectangle 175"/>
          <p:cNvSpPr>
            <a:spLocks noChangeAspect="1" noChangeArrowheads="1"/>
          </p:cNvSpPr>
          <p:nvPr/>
        </p:nvSpPr>
        <p:spPr bwMode="auto">
          <a:xfrm>
            <a:off x="34394775" y="12220580"/>
            <a:ext cx="5610225" cy="5534025"/>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007" name="Picture 2" descr="08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204400" y="126492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08" name="TextBox 13"/>
          <p:cNvSpPr txBox="1">
            <a:spLocks noChangeAspect="1" noChangeArrowheads="1"/>
          </p:cNvSpPr>
          <p:nvPr/>
        </p:nvSpPr>
        <p:spPr bwMode="auto">
          <a:xfrm>
            <a:off x="34691646" y="121920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009" name="Group 174"/>
          <p:cNvGrpSpPr>
            <a:grpSpLocks noChangeAspect="1"/>
          </p:cNvGrpSpPr>
          <p:nvPr/>
        </p:nvGrpSpPr>
        <p:grpSpPr bwMode="auto">
          <a:xfrm>
            <a:off x="39765289" y="11201400"/>
            <a:ext cx="2678112" cy="2516188"/>
            <a:chOff x="6919913" y="1447800"/>
            <a:chExt cx="2300287" cy="2160230"/>
          </a:xfrm>
        </p:grpSpPr>
        <p:pic>
          <p:nvPicPr>
            <p:cNvPr id="42791" name="Picture 3" descr="diffuse schematic figure.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92"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010" name="Picture 23" descr="Picture 12.jpg                                                 00085FD8MONTY                          C2BB4E5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470600" y="112014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1" name="Picture 8" descr="stm_schematic"/>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546800" y="159273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12" name="Rectangle 300"/>
          <p:cNvSpPr>
            <a:spLocks noChangeArrowheads="1"/>
          </p:cNvSpPr>
          <p:nvPr/>
        </p:nvSpPr>
        <p:spPr bwMode="auto">
          <a:xfrm>
            <a:off x="40309802" y="156972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nchor="ctr"/>
          <a:lstStyle/>
          <a:p>
            <a:endParaRPr lang="en-US">
              <a:solidFill>
                <a:srgbClr val="FC0128"/>
              </a:solidFill>
            </a:endParaRPr>
          </a:p>
        </p:txBody>
      </p:sp>
      <p:grpSp>
        <p:nvGrpSpPr>
          <p:cNvPr id="42013" name="Group 34"/>
          <p:cNvGrpSpPr>
            <a:grpSpLocks noChangeAspect="1"/>
          </p:cNvGrpSpPr>
          <p:nvPr/>
        </p:nvGrpSpPr>
        <p:grpSpPr bwMode="auto">
          <a:xfrm>
            <a:off x="40386002" y="15773406"/>
            <a:ext cx="2065338" cy="2513013"/>
            <a:chOff x="531813" y="2551135"/>
            <a:chExt cx="3638550" cy="3595665"/>
          </a:xfrm>
        </p:grpSpPr>
        <p:grpSp>
          <p:nvGrpSpPr>
            <p:cNvPr id="42657" name="Group 3"/>
            <p:cNvGrpSpPr>
              <a:grpSpLocks noChangeAspect="1"/>
            </p:cNvGrpSpPr>
            <p:nvPr/>
          </p:nvGrpSpPr>
          <p:grpSpPr bwMode="auto">
            <a:xfrm>
              <a:off x="531813" y="4337050"/>
              <a:ext cx="2747962" cy="433388"/>
              <a:chOff x="1148" y="2757"/>
              <a:chExt cx="1540" cy="233"/>
            </a:xfrm>
          </p:grpSpPr>
          <p:grpSp>
            <p:nvGrpSpPr>
              <p:cNvPr id="42786" name="Group 4"/>
              <p:cNvGrpSpPr>
                <a:grpSpLocks noChangeAspect="1"/>
              </p:cNvGrpSpPr>
              <p:nvPr/>
            </p:nvGrpSpPr>
            <p:grpSpPr bwMode="auto">
              <a:xfrm>
                <a:off x="1159" y="2757"/>
                <a:ext cx="1529" cy="233"/>
                <a:chOff x="1152" y="2757"/>
                <a:chExt cx="1536" cy="233"/>
              </a:xfrm>
            </p:grpSpPr>
            <p:sp>
              <p:nvSpPr>
                <p:cNvPr id="42789"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790"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787"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8"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658"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659"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660"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1"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2"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3"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664"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5"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6"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7"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8"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9"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0"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1"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2"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3"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4"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5"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6"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7"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8"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9"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0"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1"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2"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3"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4"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5"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6"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7"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8"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9"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0"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1"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2"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693"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694" name="Group 54"/>
            <p:cNvGrpSpPr>
              <a:grpSpLocks noChangeAspect="1"/>
            </p:cNvGrpSpPr>
            <p:nvPr/>
          </p:nvGrpSpPr>
          <p:grpSpPr bwMode="auto">
            <a:xfrm>
              <a:off x="3490913" y="5029200"/>
              <a:ext cx="100012" cy="762000"/>
              <a:chOff x="4320" y="3456"/>
              <a:chExt cx="96" cy="384"/>
            </a:xfrm>
          </p:grpSpPr>
          <p:grpSp>
            <p:nvGrpSpPr>
              <p:cNvPr id="42776" name="Group 55" descr="50%"/>
              <p:cNvGrpSpPr>
                <a:grpSpLocks noChangeAspect="1"/>
              </p:cNvGrpSpPr>
              <p:nvPr/>
            </p:nvGrpSpPr>
            <p:grpSpPr bwMode="auto">
              <a:xfrm>
                <a:off x="4320" y="3456"/>
                <a:ext cx="96" cy="192"/>
                <a:chOff x="4320" y="3456"/>
                <a:chExt cx="96" cy="192"/>
              </a:xfrm>
            </p:grpSpPr>
            <p:sp>
              <p:nvSpPr>
                <p:cNvPr id="42782"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3"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4"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5"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777" name="Group 60" descr="50%"/>
              <p:cNvGrpSpPr>
                <a:grpSpLocks noChangeAspect="1"/>
              </p:cNvGrpSpPr>
              <p:nvPr/>
            </p:nvGrpSpPr>
            <p:grpSpPr bwMode="auto">
              <a:xfrm>
                <a:off x="4320" y="3648"/>
                <a:ext cx="96" cy="192"/>
                <a:chOff x="4320" y="3456"/>
                <a:chExt cx="96" cy="192"/>
              </a:xfrm>
            </p:grpSpPr>
            <p:sp>
              <p:nvSpPr>
                <p:cNvPr id="42778"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79"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0"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1"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695" name="Group 67"/>
            <p:cNvGrpSpPr>
              <a:grpSpLocks noChangeAspect="1"/>
            </p:cNvGrpSpPr>
            <p:nvPr/>
          </p:nvGrpSpPr>
          <p:grpSpPr bwMode="auto">
            <a:xfrm>
              <a:off x="728682" y="2551135"/>
              <a:ext cx="2176468" cy="1247780"/>
              <a:chOff x="3773" y="3360"/>
              <a:chExt cx="1371" cy="786"/>
            </a:xfrm>
          </p:grpSpPr>
          <p:sp>
            <p:nvSpPr>
              <p:cNvPr id="42703"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704" name="Group 69"/>
              <p:cNvGrpSpPr>
                <a:grpSpLocks noChangeAspect="1"/>
              </p:cNvGrpSpPr>
              <p:nvPr/>
            </p:nvGrpSpPr>
            <p:grpSpPr bwMode="auto">
              <a:xfrm>
                <a:off x="4481" y="3454"/>
                <a:ext cx="106" cy="477"/>
                <a:chOff x="4481" y="3445"/>
                <a:chExt cx="106" cy="486"/>
              </a:xfrm>
            </p:grpSpPr>
            <p:sp>
              <p:nvSpPr>
                <p:cNvPr id="42772"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73"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774" name="Picture 7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5"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705" name="Picture 7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6" name="Picture 7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7" name="Picture 76"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8"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709"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710" name="Picture 79"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1" name="Picture 80"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2" name="Picture 8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3" name="Picture 82"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4" name="Picture 83"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5" name="Picture 84"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6" name="Picture 85"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7" name="Picture 86"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8" name="Picture 87"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9" name="Picture 88"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0" name="Picture 89"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1" name="Picture 90"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2" name="Picture 9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3" name="Picture 92"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4" name="Picture 93"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5" name="Picture 94"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6" name="Picture 95"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7" name="Picture 96"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8" name="Picture 97"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9" name="Picture 98"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30"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31"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732" name="Picture 10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33"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34"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735" name="Picture 104"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6" name="Picture 105"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7" name="Picture 106"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8" name="Picture 107"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9" name="Picture 108"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0" name="Picture 109"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1" name="Picture 110"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2" name="Picture 111"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3" name="Picture 112"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4" name="Picture 113"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5" name="Picture 114"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6" name="Picture 115"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7" name="Picture 116"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8" name="Picture 117"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9" name="Picture 118"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0" name="Picture 119"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1" name="Picture 120"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2" name="Picture 121"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3" name="Picture 122"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4" name="Picture 123"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5" name="Picture 12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6" name="Picture 12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7" name="Picture 12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8" name="Picture 12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9" name="Picture 12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0" name="Picture 12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1" name="Picture 13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2" name="Picture 13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3" name="Picture 13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4" name="Picture 13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5" name="Picture 13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6" name="Picture 13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7" name="Picture 13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8" name="Picture 13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9" name="Picture 13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70" name="Picture 139"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1"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696"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7"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8"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9"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00"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01"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821" name="Rectangle 230"/>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28" name="Right Arrow 319"/>
          <p:cNvSpPr>
            <a:spLocks noChangeAspect="1" noChangeArrowheads="1"/>
          </p:cNvSpPr>
          <p:nvPr/>
        </p:nvSpPr>
        <p:spPr bwMode="auto">
          <a:xfrm rot="-9130438">
            <a:off x="34097924" y="12776209"/>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29" name="Right Arrow 320"/>
          <p:cNvSpPr>
            <a:spLocks noChangeAspect="1" noChangeArrowheads="1"/>
          </p:cNvSpPr>
          <p:nvPr/>
        </p:nvSpPr>
        <p:spPr bwMode="auto">
          <a:xfrm rot="1617048">
            <a:off x="34061400" y="13501697"/>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0" name="Right Arrow 14"/>
          <p:cNvSpPr>
            <a:spLocks noChangeAspect="1" noChangeArrowheads="1"/>
          </p:cNvSpPr>
          <p:nvPr/>
        </p:nvSpPr>
        <p:spPr bwMode="auto">
          <a:xfrm rot="1669562">
            <a:off x="39103306" y="16510010"/>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1" name="Right Arrow 21"/>
          <p:cNvSpPr>
            <a:spLocks noChangeAspect="1" noChangeArrowheads="1"/>
          </p:cNvSpPr>
          <p:nvPr/>
        </p:nvSpPr>
        <p:spPr bwMode="auto">
          <a:xfrm rot="-9182952">
            <a:off x="39327138" y="157480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2" name="Right Arrow 14"/>
          <p:cNvSpPr>
            <a:spLocks noChangeAspect="1" noChangeArrowheads="1"/>
          </p:cNvSpPr>
          <p:nvPr/>
        </p:nvSpPr>
        <p:spPr bwMode="auto">
          <a:xfrm rot="-2460000">
            <a:off x="39352539" y="13639809"/>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3" name="Right Arrow 21"/>
          <p:cNvSpPr>
            <a:spLocks noChangeAspect="1" noChangeArrowheads="1"/>
          </p:cNvSpPr>
          <p:nvPr/>
        </p:nvSpPr>
        <p:spPr bwMode="auto">
          <a:xfrm rot="8280000">
            <a:off x="39090600" y="132588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4" name="Right Arrow 14"/>
          <p:cNvSpPr>
            <a:spLocks noChangeAspect="1" noChangeArrowheads="1"/>
          </p:cNvSpPr>
          <p:nvPr/>
        </p:nvSpPr>
        <p:spPr bwMode="auto">
          <a:xfrm rot="8329562">
            <a:off x="34240788" y="15773409"/>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5" name="Right Arrow 21"/>
          <p:cNvSpPr>
            <a:spLocks noChangeAspect="1" noChangeArrowheads="1"/>
          </p:cNvSpPr>
          <p:nvPr/>
        </p:nvSpPr>
        <p:spPr bwMode="auto">
          <a:xfrm rot="-2522952">
            <a:off x="34747200" y="16230609"/>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22" name="TextBox 13"/>
          <p:cNvSpPr txBox="1">
            <a:spLocks noChangeAspect="1" noChangeArrowheads="1"/>
          </p:cNvSpPr>
          <p:nvPr/>
        </p:nvSpPr>
        <p:spPr bwMode="auto">
          <a:xfrm>
            <a:off x="35194886" y="16840206"/>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23" name="TextBox 13"/>
          <p:cNvSpPr txBox="1">
            <a:spLocks noChangeAspect="1" noChangeArrowheads="1"/>
          </p:cNvSpPr>
          <p:nvPr/>
        </p:nvSpPr>
        <p:spPr bwMode="auto">
          <a:xfrm>
            <a:off x="31457905" y="14493885"/>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24" name="TextBox 13"/>
          <p:cNvSpPr txBox="1">
            <a:spLocks noChangeAspect="1" noChangeArrowheads="1"/>
          </p:cNvSpPr>
          <p:nvPr/>
        </p:nvSpPr>
        <p:spPr bwMode="auto">
          <a:xfrm>
            <a:off x="40152649" y="137160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25" name="TextBox 13"/>
          <p:cNvSpPr txBox="1">
            <a:spLocks noChangeAspect="1" noChangeArrowheads="1"/>
          </p:cNvSpPr>
          <p:nvPr/>
        </p:nvSpPr>
        <p:spPr bwMode="auto">
          <a:xfrm>
            <a:off x="36172782" y="177546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nvGrpSpPr>
          <p:cNvPr id="42026" name="Group 331"/>
          <p:cNvGrpSpPr>
            <a:grpSpLocks/>
          </p:cNvGrpSpPr>
          <p:nvPr/>
        </p:nvGrpSpPr>
        <p:grpSpPr bwMode="auto">
          <a:xfrm>
            <a:off x="31305500" y="11049009"/>
            <a:ext cx="11061700" cy="7340601"/>
            <a:chOff x="31305500" y="11049000"/>
            <a:chExt cx="11061700" cy="7341108"/>
          </a:xfrm>
        </p:grpSpPr>
        <p:sp>
          <p:nvSpPr>
            <p:cNvPr id="4620" name="Rectangle 332"/>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502" name="Picture 2" descr="08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3"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504" name="Group 174"/>
            <p:cNvGrpSpPr>
              <a:grpSpLocks noChangeAspect="1"/>
            </p:cNvGrpSpPr>
            <p:nvPr/>
          </p:nvGrpSpPr>
          <p:grpSpPr bwMode="auto">
            <a:xfrm>
              <a:off x="39612888" y="11049000"/>
              <a:ext cx="2678112" cy="2516188"/>
              <a:chOff x="6919913" y="1447800"/>
              <a:chExt cx="2300287" cy="2160230"/>
            </a:xfrm>
          </p:grpSpPr>
          <p:pic>
            <p:nvPicPr>
              <p:cNvPr id="42655" name="Picture 3" descr="diffuse schematic figure.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56"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505" name="Picture 23" descr="Picture 12.jpg                                                 00085FD8MONTY                          C2BB4E5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06" name="Picture 8" descr="stm_schematic"/>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7"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508" name="Group 34"/>
            <p:cNvGrpSpPr>
              <a:grpSpLocks noChangeAspect="1"/>
            </p:cNvGrpSpPr>
            <p:nvPr/>
          </p:nvGrpSpPr>
          <p:grpSpPr bwMode="auto">
            <a:xfrm>
              <a:off x="40233600" y="15621002"/>
              <a:ext cx="2065339" cy="2513014"/>
              <a:chOff x="531813" y="2551135"/>
              <a:chExt cx="3638550" cy="3595665"/>
            </a:xfrm>
          </p:grpSpPr>
          <p:grpSp>
            <p:nvGrpSpPr>
              <p:cNvPr id="42521" name="Group 3"/>
              <p:cNvGrpSpPr>
                <a:grpSpLocks noChangeAspect="1"/>
              </p:cNvGrpSpPr>
              <p:nvPr/>
            </p:nvGrpSpPr>
            <p:grpSpPr bwMode="auto">
              <a:xfrm>
                <a:off x="531813" y="4337050"/>
                <a:ext cx="2747962" cy="433388"/>
                <a:chOff x="1148" y="2757"/>
                <a:chExt cx="1540" cy="233"/>
              </a:xfrm>
            </p:grpSpPr>
            <p:grpSp>
              <p:nvGrpSpPr>
                <p:cNvPr id="42650" name="Group 4"/>
                <p:cNvGrpSpPr>
                  <a:grpSpLocks noChangeAspect="1"/>
                </p:cNvGrpSpPr>
                <p:nvPr/>
              </p:nvGrpSpPr>
              <p:grpSpPr bwMode="auto">
                <a:xfrm>
                  <a:off x="1159" y="2757"/>
                  <a:ext cx="1529" cy="233"/>
                  <a:chOff x="1152" y="2757"/>
                  <a:chExt cx="1536" cy="233"/>
                </a:xfrm>
              </p:grpSpPr>
              <p:sp>
                <p:nvSpPr>
                  <p:cNvPr id="42653"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654"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651"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52"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522"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523"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524"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5"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6"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7"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528"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29"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0"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1"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2"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3"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4"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5"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6"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7"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8"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9"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0"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1"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2"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3"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4"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5"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6"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7"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8"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9"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0"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1"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2"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3"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4"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5"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6"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557"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558" name="Group 54"/>
              <p:cNvGrpSpPr>
                <a:grpSpLocks noChangeAspect="1"/>
              </p:cNvGrpSpPr>
              <p:nvPr/>
            </p:nvGrpSpPr>
            <p:grpSpPr bwMode="auto">
              <a:xfrm>
                <a:off x="3490913" y="5029200"/>
                <a:ext cx="100012" cy="762000"/>
                <a:chOff x="4320" y="3456"/>
                <a:chExt cx="96" cy="384"/>
              </a:xfrm>
            </p:grpSpPr>
            <p:grpSp>
              <p:nvGrpSpPr>
                <p:cNvPr id="42640" name="Group 55" descr="50%"/>
                <p:cNvGrpSpPr>
                  <a:grpSpLocks noChangeAspect="1"/>
                </p:cNvGrpSpPr>
                <p:nvPr/>
              </p:nvGrpSpPr>
              <p:grpSpPr bwMode="auto">
                <a:xfrm>
                  <a:off x="4320" y="3456"/>
                  <a:ext cx="96" cy="192"/>
                  <a:chOff x="4320" y="3456"/>
                  <a:chExt cx="96" cy="192"/>
                </a:xfrm>
              </p:grpSpPr>
              <p:sp>
                <p:nvSpPr>
                  <p:cNvPr id="42646"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7"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8"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9"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641" name="Group 60" descr="50%"/>
                <p:cNvGrpSpPr>
                  <a:grpSpLocks noChangeAspect="1"/>
                </p:cNvGrpSpPr>
                <p:nvPr/>
              </p:nvGrpSpPr>
              <p:grpSpPr bwMode="auto">
                <a:xfrm>
                  <a:off x="4320" y="3648"/>
                  <a:ext cx="96" cy="192"/>
                  <a:chOff x="4320" y="3456"/>
                  <a:chExt cx="96" cy="192"/>
                </a:xfrm>
              </p:grpSpPr>
              <p:sp>
                <p:nvSpPr>
                  <p:cNvPr id="42642"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3"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4"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5"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559" name="Group 67"/>
              <p:cNvGrpSpPr>
                <a:grpSpLocks noChangeAspect="1"/>
              </p:cNvGrpSpPr>
              <p:nvPr/>
            </p:nvGrpSpPr>
            <p:grpSpPr bwMode="auto">
              <a:xfrm>
                <a:off x="728684" y="2551135"/>
                <a:ext cx="2176468" cy="1247780"/>
                <a:chOff x="3773" y="3360"/>
                <a:chExt cx="1371" cy="786"/>
              </a:xfrm>
            </p:grpSpPr>
            <p:sp>
              <p:nvSpPr>
                <p:cNvPr id="42567"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568" name="Group 399"/>
                <p:cNvGrpSpPr>
                  <a:grpSpLocks noChangeAspect="1"/>
                </p:cNvGrpSpPr>
                <p:nvPr/>
              </p:nvGrpSpPr>
              <p:grpSpPr bwMode="auto">
                <a:xfrm>
                  <a:off x="4481" y="3454"/>
                  <a:ext cx="106" cy="477"/>
                  <a:chOff x="4481" y="3445"/>
                  <a:chExt cx="106" cy="486"/>
                </a:xfrm>
              </p:grpSpPr>
              <p:sp>
                <p:nvSpPr>
                  <p:cNvPr id="42636"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37"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638" name="Picture 7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39"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569" name="Picture 7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0" name="Picture 7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1" name="Picture 76"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72"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573"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574" name="Picture 79"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5" name="Picture 80"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6" name="Picture 8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7" name="Picture 82"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8" name="Picture 83"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9" name="Picture 84"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0" name="Picture 85"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1" name="Picture 86"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2" name="Picture 87"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3" name="Picture 88"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4" name="Picture 89"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5" name="Picture 90"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6" name="Picture 9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7" name="Picture 92"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8" name="Picture 93"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9" name="Picture 94"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0" name="Picture 95"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1" name="Picture 96"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2" name="Picture 97"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3" name="Picture 98"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4"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95"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596" name="Picture 10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7"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98"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599" name="Picture 104"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0" name="Picture 105"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1" name="Picture 106"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2" name="Picture 107"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3" name="Picture 108"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4" name="Picture 109"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5" name="Picture 110"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6" name="Picture 111"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7" name="Picture 112"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8" name="Picture 113"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9" name="Picture 114"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0" name="Picture 115"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1" name="Picture 116"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2" name="Picture 117"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3" name="Picture 118"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4" name="Picture 119"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5" name="Picture 120"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6" name="Picture 121"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7" name="Picture 122"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8" name="Picture 123"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9" name="Picture 12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0" name="Picture 12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1" name="Picture 12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2" name="Picture 12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3" name="Picture 12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4" name="Picture 12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5" name="Picture 13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6" name="Picture 13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7" name="Picture 13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8" name="Picture 13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9" name="Picture 13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0" name="Picture 13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1" name="Picture 13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2" name="Picture 13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3" name="Picture 13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4" name="Picture 139"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35"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560"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1"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2"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3"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4"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5"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685" name="Rectangle 397"/>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628" name="Right Arrow 340"/>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29" name="Right Arrow 341"/>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0"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1"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2"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3"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4"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5"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517"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518"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519"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520"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7" name="Group 488"/>
          <p:cNvGrpSpPr>
            <a:grpSpLocks/>
          </p:cNvGrpSpPr>
          <p:nvPr/>
        </p:nvGrpSpPr>
        <p:grpSpPr bwMode="auto">
          <a:xfrm>
            <a:off x="31457899" y="11201409"/>
            <a:ext cx="11061700" cy="7340601"/>
            <a:chOff x="31305500" y="11049000"/>
            <a:chExt cx="11061700" cy="7341108"/>
          </a:xfrm>
        </p:grpSpPr>
        <p:sp>
          <p:nvSpPr>
            <p:cNvPr id="4464" name="Rectangle 489"/>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346" name="Picture 2" descr="08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47"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348" name="Group 174"/>
            <p:cNvGrpSpPr>
              <a:grpSpLocks noChangeAspect="1"/>
            </p:cNvGrpSpPr>
            <p:nvPr/>
          </p:nvGrpSpPr>
          <p:grpSpPr bwMode="auto">
            <a:xfrm>
              <a:off x="39612888" y="11049000"/>
              <a:ext cx="2678112" cy="2516188"/>
              <a:chOff x="6919913" y="1447800"/>
              <a:chExt cx="2300287" cy="2160230"/>
            </a:xfrm>
          </p:grpSpPr>
          <p:pic>
            <p:nvPicPr>
              <p:cNvPr id="42499" name="Picture 3" descr="diffuse schematic figure.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0"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349" name="Picture 23" descr="Picture 12.jpg                                                 00085FD8MONTY                          C2BB4E5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50" name="Picture 8" descr="stm_schematic"/>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51"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352" name="Group 34"/>
            <p:cNvGrpSpPr>
              <a:grpSpLocks noChangeAspect="1"/>
            </p:cNvGrpSpPr>
            <p:nvPr/>
          </p:nvGrpSpPr>
          <p:grpSpPr bwMode="auto">
            <a:xfrm>
              <a:off x="40233600" y="15621002"/>
              <a:ext cx="2065339" cy="2513014"/>
              <a:chOff x="531813" y="2551135"/>
              <a:chExt cx="3638550" cy="3595665"/>
            </a:xfrm>
          </p:grpSpPr>
          <p:grpSp>
            <p:nvGrpSpPr>
              <p:cNvPr id="42365" name="Group 3"/>
              <p:cNvGrpSpPr>
                <a:grpSpLocks noChangeAspect="1"/>
              </p:cNvGrpSpPr>
              <p:nvPr/>
            </p:nvGrpSpPr>
            <p:grpSpPr bwMode="auto">
              <a:xfrm>
                <a:off x="531813" y="4337050"/>
                <a:ext cx="2747962" cy="433388"/>
                <a:chOff x="1148" y="2757"/>
                <a:chExt cx="1540" cy="233"/>
              </a:xfrm>
            </p:grpSpPr>
            <p:grpSp>
              <p:nvGrpSpPr>
                <p:cNvPr id="42494" name="Group 4"/>
                <p:cNvGrpSpPr>
                  <a:grpSpLocks noChangeAspect="1"/>
                </p:cNvGrpSpPr>
                <p:nvPr/>
              </p:nvGrpSpPr>
              <p:grpSpPr bwMode="auto">
                <a:xfrm>
                  <a:off x="1159" y="2757"/>
                  <a:ext cx="1529" cy="233"/>
                  <a:chOff x="1152" y="2757"/>
                  <a:chExt cx="1536" cy="233"/>
                </a:xfrm>
              </p:grpSpPr>
              <p:sp>
                <p:nvSpPr>
                  <p:cNvPr id="42497"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498"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495"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6"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366"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367"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368"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69"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70"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71"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372"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3"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4"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5"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6"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7"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8"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9"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0"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1"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2"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3"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4"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5"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6"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7"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8"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9"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0"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1"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2"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3"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4"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5"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6"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7"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8"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9"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400"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401"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402" name="Group 54"/>
              <p:cNvGrpSpPr>
                <a:grpSpLocks noChangeAspect="1"/>
              </p:cNvGrpSpPr>
              <p:nvPr/>
            </p:nvGrpSpPr>
            <p:grpSpPr bwMode="auto">
              <a:xfrm>
                <a:off x="3490913" y="5029200"/>
                <a:ext cx="100012" cy="762000"/>
                <a:chOff x="4320" y="3456"/>
                <a:chExt cx="96" cy="384"/>
              </a:xfrm>
            </p:grpSpPr>
            <p:grpSp>
              <p:nvGrpSpPr>
                <p:cNvPr id="42484" name="Group 55" descr="50%"/>
                <p:cNvGrpSpPr>
                  <a:grpSpLocks noChangeAspect="1"/>
                </p:cNvGrpSpPr>
                <p:nvPr/>
              </p:nvGrpSpPr>
              <p:grpSpPr bwMode="auto">
                <a:xfrm>
                  <a:off x="4320" y="3456"/>
                  <a:ext cx="96" cy="192"/>
                  <a:chOff x="4320" y="3456"/>
                  <a:chExt cx="96" cy="192"/>
                </a:xfrm>
              </p:grpSpPr>
              <p:sp>
                <p:nvSpPr>
                  <p:cNvPr id="42490"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1"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2"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3"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485" name="Group 60" descr="50%"/>
                <p:cNvGrpSpPr>
                  <a:grpSpLocks noChangeAspect="1"/>
                </p:cNvGrpSpPr>
                <p:nvPr/>
              </p:nvGrpSpPr>
              <p:grpSpPr bwMode="auto">
                <a:xfrm>
                  <a:off x="4320" y="3648"/>
                  <a:ext cx="96" cy="192"/>
                  <a:chOff x="4320" y="3456"/>
                  <a:chExt cx="96" cy="192"/>
                </a:xfrm>
              </p:grpSpPr>
              <p:sp>
                <p:nvSpPr>
                  <p:cNvPr id="42486"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7"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8"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9"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403" name="Group 67"/>
              <p:cNvGrpSpPr>
                <a:grpSpLocks noChangeAspect="1"/>
              </p:cNvGrpSpPr>
              <p:nvPr/>
            </p:nvGrpSpPr>
            <p:grpSpPr bwMode="auto">
              <a:xfrm>
                <a:off x="728684" y="2551135"/>
                <a:ext cx="2176468" cy="1247780"/>
                <a:chOff x="3773" y="3360"/>
                <a:chExt cx="1371" cy="786"/>
              </a:xfrm>
            </p:grpSpPr>
            <p:sp>
              <p:nvSpPr>
                <p:cNvPr id="42411"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412" name="Group 556"/>
                <p:cNvGrpSpPr>
                  <a:grpSpLocks noChangeAspect="1"/>
                </p:cNvGrpSpPr>
                <p:nvPr/>
              </p:nvGrpSpPr>
              <p:grpSpPr bwMode="auto">
                <a:xfrm>
                  <a:off x="4481" y="3454"/>
                  <a:ext cx="106" cy="477"/>
                  <a:chOff x="4481" y="3445"/>
                  <a:chExt cx="106" cy="486"/>
                </a:xfrm>
              </p:grpSpPr>
              <p:sp>
                <p:nvSpPr>
                  <p:cNvPr id="42480"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81"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482" name="Picture 7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83"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413" name="Picture 7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4" name="Picture 7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5" name="Picture 76"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16"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417"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418" name="Picture 79"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9" name="Picture 80"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0" name="Picture 8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1" name="Picture 82"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2" name="Picture 83"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3" name="Picture 84"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4" name="Picture 85"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5" name="Picture 86"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6" name="Picture 87"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7" name="Picture 88"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8" name="Picture 89"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9" name="Picture 90"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0" name="Picture 9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1" name="Picture 92"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2" name="Picture 93"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3" name="Picture 94"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4" name="Picture 95"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5" name="Picture 96"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6" name="Picture 97"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7" name="Picture 98"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38"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39"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440" name="Picture 10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41"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42"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443" name="Picture 104"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4" name="Picture 105"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5" name="Picture 106"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6" name="Picture 107"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7" name="Picture 108"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8" name="Picture 109"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9" name="Picture 110"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0" name="Picture 111"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1" name="Picture 112"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2" name="Picture 113"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3" name="Picture 114"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4" name="Picture 115"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5" name="Picture 116"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6" name="Picture 117"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7" name="Picture 118"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8" name="Picture 119"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9" name="Picture 120"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0" name="Picture 121"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1" name="Picture 122"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2" name="Picture 123"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3" name="Picture 12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4" name="Picture 12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5" name="Picture 12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6" name="Picture 12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7" name="Picture 12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8" name="Picture 12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9" name="Picture 13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0" name="Picture 13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1" name="Picture 13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2" name="Picture 13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3" name="Picture 13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4" name="Picture 13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5" name="Picture 13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6" name="Picture 13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7" name="Picture 13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8" name="Picture 139"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79"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404"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5"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6"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7"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8"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9"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529" name="Rectangle 554"/>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472" name="Right Arrow 497"/>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3" name="Right Arrow 498"/>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4"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5"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6"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7"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8"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9"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361"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362"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363"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364"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8" name="Group 645"/>
          <p:cNvGrpSpPr>
            <a:grpSpLocks/>
          </p:cNvGrpSpPr>
          <p:nvPr/>
        </p:nvGrpSpPr>
        <p:grpSpPr bwMode="auto">
          <a:xfrm>
            <a:off x="31610300" y="11353809"/>
            <a:ext cx="11061700" cy="7340601"/>
            <a:chOff x="31305500" y="11049000"/>
            <a:chExt cx="11061700" cy="7341108"/>
          </a:xfrm>
        </p:grpSpPr>
        <p:sp>
          <p:nvSpPr>
            <p:cNvPr id="4308" name="Rectangle 646"/>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190" name="Picture 2" descr="08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91"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192" name="Group 174"/>
            <p:cNvGrpSpPr>
              <a:grpSpLocks noChangeAspect="1"/>
            </p:cNvGrpSpPr>
            <p:nvPr/>
          </p:nvGrpSpPr>
          <p:grpSpPr bwMode="auto">
            <a:xfrm>
              <a:off x="39612888" y="11049000"/>
              <a:ext cx="2678112" cy="2516188"/>
              <a:chOff x="6919913" y="1447800"/>
              <a:chExt cx="2300287" cy="2160230"/>
            </a:xfrm>
          </p:grpSpPr>
          <p:pic>
            <p:nvPicPr>
              <p:cNvPr id="42343" name="Picture 3" descr="diffuse schematic figure.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44"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193" name="Picture 23" descr="Picture 12.jpg                                                 00085FD8MONTY                          C2BB4E5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94" name="Picture 8" descr="stm_schematic"/>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95"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196" name="Group 34"/>
            <p:cNvGrpSpPr>
              <a:grpSpLocks noChangeAspect="1"/>
            </p:cNvGrpSpPr>
            <p:nvPr/>
          </p:nvGrpSpPr>
          <p:grpSpPr bwMode="auto">
            <a:xfrm>
              <a:off x="40233600" y="15621002"/>
              <a:ext cx="2065339" cy="2513014"/>
              <a:chOff x="531813" y="2551135"/>
              <a:chExt cx="3638550" cy="3595665"/>
            </a:xfrm>
          </p:grpSpPr>
          <p:grpSp>
            <p:nvGrpSpPr>
              <p:cNvPr id="42209" name="Group 3"/>
              <p:cNvGrpSpPr>
                <a:grpSpLocks noChangeAspect="1"/>
              </p:cNvGrpSpPr>
              <p:nvPr/>
            </p:nvGrpSpPr>
            <p:grpSpPr bwMode="auto">
              <a:xfrm>
                <a:off x="531813" y="4337050"/>
                <a:ext cx="2747962" cy="433388"/>
                <a:chOff x="1148" y="2757"/>
                <a:chExt cx="1540" cy="233"/>
              </a:xfrm>
            </p:grpSpPr>
            <p:grpSp>
              <p:nvGrpSpPr>
                <p:cNvPr id="42338" name="Group 4"/>
                <p:cNvGrpSpPr>
                  <a:grpSpLocks noChangeAspect="1"/>
                </p:cNvGrpSpPr>
                <p:nvPr/>
              </p:nvGrpSpPr>
              <p:grpSpPr bwMode="auto">
                <a:xfrm>
                  <a:off x="1159" y="2757"/>
                  <a:ext cx="1529" cy="233"/>
                  <a:chOff x="1152" y="2757"/>
                  <a:chExt cx="1536" cy="233"/>
                </a:xfrm>
              </p:grpSpPr>
              <p:sp>
                <p:nvSpPr>
                  <p:cNvPr id="42341"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342"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339"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40"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210"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211"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212"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3"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4"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5"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216"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7"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8"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9"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0"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1"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2"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3"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4"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5"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6"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7"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8"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9"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0"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1"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2"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3"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4"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5"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6"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7"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8"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9"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0"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1"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2"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3"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4"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245"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246" name="Group 54"/>
              <p:cNvGrpSpPr>
                <a:grpSpLocks noChangeAspect="1"/>
              </p:cNvGrpSpPr>
              <p:nvPr/>
            </p:nvGrpSpPr>
            <p:grpSpPr bwMode="auto">
              <a:xfrm>
                <a:off x="3490913" y="5029200"/>
                <a:ext cx="100012" cy="762000"/>
                <a:chOff x="4320" y="3456"/>
                <a:chExt cx="96" cy="384"/>
              </a:xfrm>
            </p:grpSpPr>
            <p:grpSp>
              <p:nvGrpSpPr>
                <p:cNvPr id="42328" name="Group 55" descr="50%"/>
                <p:cNvGrpSpPr>
                  <a:grpSpLocks noChangeAspect="1"/>
                </p:cNvGrpSpPr>
                <p:nvPr/>
              </p:nvGrpSpPr>
              <p:grpSpPr bwMode="auto">
                <a:xfrm>
                  <a:off x="4320" y="3456"/>
                  <a:ext cx="96" cy="192"/>
                  <a:chOff x="4320" y="3456"/>
                  <a:chExt cx="96" cy="192"/>
                </a:xfrm>
              </p:grpSpPr>
              <p:sp>
                <p:nvSpPr>
                  <p:cNvPr id="42334"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5"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6"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7"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329" name="Group 60" descr="50%"/>
                <p:cNvGrpSpPr>
                  <a:grpSpLocks noChangeAspect="1"/>
                </p:cNvGrpSpPr>
                <p:nvPr/>
              </p:nvGrpSpPr>
              <p:grpSpPr bwMode="auto">
                <a:xfrm>
                  <a:off x="4320" y="3648"/>
                  <a:ext cx="96" cy="192"/>
                  <a:chOff x="4320" y="3456"/>
                  <a:chExt cx="96" cy="192"/>
                </a:xfrm>
              </p:grpSpPr>
              <p:sp>
                <p:nvSpPr>
                  <p:cNvPr id="42330"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1"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2"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3"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247" name="Group 67"/>
              <p:cNvGrpSpPr>
                <a:grpSpLocks noChangeAspect="1"/>
              </p:cNvGrpSpPr>
              <p:nvPr/>
            </p:nvGrpSpPr>
            <p:grpSpPr bwMode="auto">
              <a:xfrm>
                <a:off x="728682" y="2551135"/>
                <a:ext cx="2176468" cy="1247780"/>
                <a:chOff x="3773" y="3360"/>
                <a:chExt cx="1371" cy="786"/>
              </a:xfrm>
            </p:grpSpPr>
            <p:sp>
              <p:nvSpPr>
                <p:cNvPr id="42255"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256" name="Group 713"/>
                <p:cNvGrpSpPr>
                  <a:grpSpLocks noChangeAspect="1"/>
                </p:cNvGrpSpPr>
                <p:nvPr/>
              </p:nvGrpSpPr>
              <p:grpSpPr bwMode="auto">
                <a:xfrm>
                  <a:off x="4481" y="3454"/>
                  <a:ext cx="106" cy="477"/>
                  <a:chOff x="4481" y="3445"/>
                  <a:chExt cx="106" cy="486"/>
                </a:xfrm>
              </p:grpSpPr>
              <p:sp>
                <p:nvSpPr>
                  <p:cNvPr id="42324"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325"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326" name="Picture 7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27"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257" name="Picture 7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58" name="Picture 7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59" name="Picture 76"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60"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261"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262" name="Picture 79"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3" name="Picture 80"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4" name="Picture 8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5" name="Picture 82"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6" name="Picture 83"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7" name="Picture 84"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8" name="Picture 85"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9" name="Picture 86"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0" name="Picture 87"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1" name="Picture 88"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2" name="Picture 89"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3" name="Picture 90"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4" name="Picture 9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5" name="Picture 92"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6" name="Picture 93"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7" name="Picture 94"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8" name="Picture 95"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9" name="Picture 96"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0" name="Picture 97"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1" name="Picture 98"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82"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83"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284" name="Picture 10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85"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86"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287" name="Picture 104"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8" name="Picture 105"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9" name="Picture 106"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0" name="Picture 107"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 name="Picture 108"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 name="Picture 109"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3" name="Picture 110"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4" name="Picture 111"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5" name="Picture 112"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6" name="Picture 113"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7" name="Picture 114"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8" name="Picture 115"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9" name="Picture 116"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0" name="Picture 117"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1" name="Picture 118"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2" name="Picture 119"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3" name="Picture 120"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4" name="Picture 121"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5" name="Picture 122"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6" name="Picture 123"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7" name="Picture 12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8" name="Picture 12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9" name="Picture 12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0" name="Picture 12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1" name="Picture 12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2" name="Picture 12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3" name="Picture 13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4" name="Picture 13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5" name="Picture 13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6" name="Picture 13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7" name="Picture 13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8" name="Picture 13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9" name="Picture 13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0" name="Picture 13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1" name="Picture 13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2" name="Picture 139"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23"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248"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49"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0"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1"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2"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3"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373" name="Rectangle 711"/>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316" name="Right Arrow 654"/>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7" name="Right Arrow 655"/>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8"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9"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0"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1"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2"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3"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205"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206"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207"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208"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9" name="Group 802"/>
          <p:cNvGrpSpPr>
            <a:grpSpLocks/>
          </p:cNvGrpSpPr>
          <p:nvPr/>
        </p:nvGrpSpPr>
        <p:grpSpPr bwMode="auto">
          <a:xfrm>
            <a:off x="31762700" y="11506209"/>
            <a:ext cx="11061700" cy="7340601"/>
            <a:chOff x="31305500" y="11049000"/>
            <a:chExt cx="11061700" cy="7341108"/>
          </a:xfrm>
        </p:grpSpPr>
        <p:sp>
          <p:nvSpPr>
            <p:cNvPr id="4152" name="Rectangle 803"/>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034" name="Picture 2" descr="08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35"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036" name="Group 174"/>
            <p:cNvGrpSpPr>
              <a:grpSpLocks noChangeAspect="1"/>
            </p:cNvGrpSpPr>
            <p:nvPr/>
          </p:nvGrpSpPr>
          <p:grpSpPr bwMode="auto">
            <a:xfrm>
              <a:off x="39612888" y="11049000"/>
              <a:ext cx="2678112" cy="2516188"/>
              <a:chOff x="6919913" y="1447800"/>
              <a:chExt cx="2300287" cy="2160230"/>
            </a:xfrm>
          </p:grpSpPr>
          <p:pic>
            <p:nvPicPr>
              <p:cNvPr id="42187" name="Picture 3" descr="diffuse schematic figure.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037" name="Picture 23" descr="Picture 12.jpg                                                 00085FD8MONTY                          C2BB4E5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38" name="Picture 8" descr="stm_schematic"/>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39"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040" name="Group 34"/>
            <p:cNvGrpSpPr>
              <a:grpSpLocks noChangeAspect="1"/>
            </p:cNvGrpSpPr>
            <p:nvPr/>
          </p:nvGrpSpPr>
          <p:grpSpPr bwMode="auto">
            <a:xfrm>
              <a:off x="40233600" y="15621002"/>
              <a:ext cx="2065339" cy="2513014"/>
              <a:chOff x="531813" y="2551135"/>
              <a:chExt cx="3638550" cy="3595665"/>
            </a:xfrm>
          </p:grpSpPr>
          <p:grpSp>
            <p:nvGrpSpPr>
              <p:cNvPr id="42053" name="Group 3"/>
              <p:cNvGrpSpPr>
                <a:grpSpLocks noChangeAspect="1"/>
              </p:cNvGrpSpPr>
              <p:nvPr/>
            </p:nvGrpSpPr>
            <p:grpSpPr bwMode="auto">
              <a:xfrm>
                <a:off x="531813" y="4337050"/>
                <a:ext cx="2747962" cy="433388"/>
                <a:chOff x="1148" y="2757"/>
                <a:chExt cx="1540" cy="233"/>
              </a:xfrm>
            </p:grpSpPr>
            <p:grpSp>
              <p:nvGrpSpPr>
                <p:cNvPr id="42182" name="Group 4"/>
                <p:cNvGrpSpPr>
                  <a:grpSpLocks noChangeAspect="1"/>
                </p:cNvGrpSpPr>
                <p:nvPr/>
              </p:nvGrpSpPr>
              <p:grpSpPr bwMode="auto">
                <a:xfrm>
                  <a:off x="1159" y="2757"/>
                  <a:ext cx="1529" cy="233"/>
                  <a:chOff x="1152" y="2757"/>
                  <a:chExt cx="1536" cy="233"/>
                </a:xfrm>
              </p:grpSpPr>
              <p:sp>
                <p:nvSpPr>
                  <p:cNvPr id="4218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18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18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05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05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05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06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08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090" name="Group 54"/>
              <p:cNvGrpSpPr>
                <a:grpSpLocks noChangeAspect="1"/>
              </p:cNvGrpSpPr>
              <p:nvPr/>
            </p:nvGrpSpPr>
            <p:grpSpPr bwMode="auto">
              <a:xfrm>
                <a:off x="3490913" y="5029200"/>
                <a:ext cx="100012" cy="762000"/>
                <a:chOff x="4320" y="3456"/>
                <a:chExt cx="96" cy="384"/>
              </a:xfrm>
            </p:grpSpPr>
            <p:grpSp>
              <p:nvGrpSpPr>
                <p:cNvPr id="42172" name="Group 55" descr="50%"/>
                <p:cNvGrpSpPr>
                  <a:grpSpLocks noChangeAspect="1"/>
                </p:cNvGrpSpPr>
                <p:nvPr/>
              </p:nvGrpSpPr>
              <p:grpSpPr bwMode="auto">
                <a:xfrm>
                  <a:off x="4320" y="3456"/>
                  <a:ext cx="96" cy="192"/>
                  <a:chOff x="4320" y="3456"/>
                  <a:chExt cx="96" cy="192"/>
                </a:xfrm>
              </p:grpSpPr>
              <p:sp>
                <p:nvSpPr>
                  <p:cNvPr id="4217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173" name="Group 60" descr="50%"/>
                <p:cNvGrpSpPr>
                  <a:grpSpLocks noChangeAspect="1"/>
                </p:cNvGrpSpPr>
                <p:nvPr/>
              </p:nvGrpSpPr>
              <p:grpSpPr bwMode="auto">
                <a:xfrm>
                  <a:off x="4320" y="3648"/>
                  <a:ext cx="96" cy="192"/>
                  <a:chOff x="4320" y="3456"/>
                  <a:chExt cx="96" cy="192"/>
                </a:xfrm>
              </p:grpSpPr>
              <p:sp>
                <p:nvSpPr>
                  <p:cNvPr id="4217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091" name="Group 67"/>
              <p:cNvGrpSpPr>
                <a:grpSpLocks noChangeAspect="1"/>
              </p:cNvGrpSpPr>
              <p:nvPr/>
            </p:nvGrpSpPr>
            <p:grpSpPr bwMode="auto">
              <a:xfrm>
                <a:off x="728682" y="2551135"/>
                <a:ext cx="2176468" cy="1247780"/>
                <a:chOff x="3773" y="3360"/>
                <a:chExt cx="1371" cy="786"/>
              </a:xfrm>
            </p:grpSpPr>
            <p:sp>
              <p:nvSpPr>
                <p:cNvPr id="4209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100" name="Group 870"/>
                <p:cNvGrpSpPr>
                  <a:grpSpLocks noChangeAspect="1"/>
                </p:cNvGrpSpPr>
                <p:nvPr/>
              </p:nvGrpSpPr>
              <p:grpSpPr bwMode="auto">
                <a:xfrm>
                  <a:off x="4481" y="3454"/>
                  <a:ext cx="106" cy="477"/>
                  <a:chOff x="4481" y="3445"/>
                  <a:chExt cx="106" cy="486"/>
                </a:xfrm>
              </p:grpSpPr>
              <p:sp>
                <p:nvSpPr>
                  <p:cNvPr id="4216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6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170" name="Picture 7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7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101" name="Picture 7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2" name="Picture 7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3" name="Picture 76"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4"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10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106" name="Picture 79"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7" name="Picture 80"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8" name="Picture 8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9" name="Picture 82"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0" name="Picture 83"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1" name="Picture 84"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2" name="Picture 85"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3" name="Picture 86"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4" name="Picture 87"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5" name="Picture 88"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6" name="Picture 89"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7" name="Picture 90"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8" name="Picture 91" descr="orange"/>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9" name="Picture 92"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0" name="Picture 93" descr="gold"/>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1" name="Picture 94"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2" name="Picture 95"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3" name="Picture 96"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4" name="Picture 97"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5" name="Picture 98" descr="gold"/>
                <p:cNvPicPr>
                  <a:picLocks noChangeAspect="1" noChangeArrowheads="1"/>
                </p:cNvPicPr>
                <p:nvPr/>
              </p:nvPicPr>
              <p:blipFill>
                <a:blip r:embed="rId19"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2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2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128" name="Picture 10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2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3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131" name="Picture 104"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2" name="Picture 105"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3" name="Picture 106"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4" name="Picture 107"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5" name="Picture 108"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6" name="Picture 109"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7" name="Picture 110"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8" name="Picture 111"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9" name="Picture 112"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0" name="Picture 113" descr="orange"/>
                <p:cNvPicPr>
                  <a:picLocks noChangeAspect="1" noChangeArrowheads="1"/>
                </p:cNvPicPr>
                <p:nvPr/>
              </p:nvPicPr>
              <p:blipFill>
                <a:blip r:embed="rId20"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1" name="Picture 114"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2" name="Picture 115"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3" name="Picture 116"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4" name="Picture 117"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5" name="Picture 118"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6" name="Picture 119"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7" name="Picture 120"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8" name="Picture 121"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9" name="Picture 122"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0" name="Picture 123" descr="gold"/>
                <p:cNvPicPr>
                  <a:picLocks noChangeAspect="1" noChangeArrowheads="1"/>
                </p:cNvPicPr>
                <p:nvPr/>
              </p:nvPicPr>
              <p:blipFill>
                <a:blip r:embed="rId21"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1" name="Picture 124"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2" name="Picture 125"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3" name="Picture 12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4" name="Picture 12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5" name="Picture 128"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6" name="Picture 129"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7" name="Picture 130"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8" name="Picture 131"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9" name="Picture 132"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0" name="Picture 133"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1" name="Picture 134"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2" name="Picture 135"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3" name="Picture 136"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4" name="Picture 137" descr="orange"/>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5" name="Picture 138" descr="gold"/>
                <p:cNvPicPr>
                  <a:picLocks noChangeAspect="1" noChangeArrowheads="1"/>
                </p:cNvPicPr>
                <p:nvPr/>
              </p:nvPicPr>
              <p:blipFill>
                <a:blip r:embed="rId15"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6" name="Picture 139" descr="purpl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6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09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7" name="Rectangle 868"/>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60" name="Right Arrow 811"/>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1" name="Right Arrow 812"/>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2"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3"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4"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5"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6"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7"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49"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50"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51"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52"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pic>
        <p:nvPicPr>
          <p:cNvPr id="958" name="Picture 3"/>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294063" y="1142945"/>
            <a:ext cx="1244600" cy="2776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0" name="Picture 9"/>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7515333" y="1142945"/>
            <a:ext cx="2049463"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 name="TextBox 10"/>
          <p:cNvSpPr txBox="1">
            <a:spLocks noChangeArrowheads="1"/>
          </p:cNvSpPr>
          <p:nvPr/>
        </p:nvSpPr>
        <p:spPr bwMode="auto">
          <a:xfrm>
            <a:off x="1477674" y="671284"/>
            <a:ext cx="6586059" cy="436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200" i="0" dirty="0">
                <a:solidFill>
                  <a:srgbClr val="00FFFF"/>
                </a:solidFill>
                <a:latin typeface="Calibri" charset="0"/>
              </a:rPr>
              <a:t>Expanded Growth Conditions, </a:t>
            </a:r>
            <a:r>
              <a:rPr lang="en-US" sz="2200" dirty="0">
                <a:solidFill>
                  <a:srgbClr val="00FFFF"/>
                </a:solidFill>
                <a:latin typeface="Calibri" charset="0"/>
              </a:rPr>
              <a:t>in situ</a:t>
            </a:r>
            <a:r>
              <a:rPr lang="en-US" sz="2200" i="0" dirty="0">
                <a:solidFill>
                  <a:srgbClr val="00FFFF"/>
                </a:solidFill>
                <a:latin typeface="Calibri" charset="0"/>
              </a:rPr>
              <a:t> Growth Guidance</a:t>
            </a:r>
          </a:p>
        </p:txBody>
      </p:sp>
      <p:sp>
        <p:nvSpPr>
          <p:cNvPr id="962" name="TextBox 11"/>
          <p:cNvSpPr txBox="1">
            <a:spLocks noChangeArrowheads="1"/>
          </p:cNvSpPr>
          <p:nvPr/>
        </p:nvSpPr>
        <p:spPr bwMode="auto">
          <a:xfrm>
            <a:off x="152404" y="4564073"/>
            <a:ext cx="2730500" cy="590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600" b="0" dirty="0">
                <a:solidFill>
                  <a:srgbClr val="FFFFFF"/>
                </a:solidFill>
                <a:latin typeface="Calibri" charset="0"/>
              </a:rPr>
              <a:t>P</a:t>
            </a:r>
            <a:r>
              <a:rPr lang="en-US" sz="1600" b="0" i="0" dirty="0">
                <a:solidFill>
                  <a:srgbClr val="FFFFFF"/>
                </a:solidFill>
                <a:latin typeface="Calibri" charset="0"/>
              </a:rPr>
              <a:t> = 300 atm (first in world)</a:t>
            </a:r>
          </a:p>
          <a:p>
            <a:r>
              <a:rPr lang="en-US" sz="1600" b="0" i="0" dirty="0">
                <a:solidFill>
                  <a:srgbClr val="FFFFFF"/>
                </a:solidFill>
                <a:latin typeface="Calibri" charset="0"/>
              </a:rPr>
              <a:t>Supercritical fluids</a:t>
            </a:r>
          </a:p>
        </p:txBody>
      </p:sp>
      <p:sp>
        <p:nvSpPr>
          <p:cNvPr id="963" name="TextBox 12"/>
          <p:cNvSpPr txBox="1">
            <a:spLocks noChangeArrowheads="1"/>
          </p:cNvSpPr>
          <p:nvPr/>
        </p:nvSpPr>
        <p:spPr bwMode="auto">
          <a:xfrm>
            <a:off x="2899407" y="4013209"/>
            <a:ext cx="1849761" cy="65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Safe highly toxics,</a:t>
            </a:r>
          </a:p>
          <a:p>
            <a:r>
              <a:rPr lang="en-US" sz="1800" b="0" i="0" dirty="0">
                <a:solidFill>
                  <a:srgbClr val="FFFFFF"/>
                </a:solidFill>
                <a:latin typeface="Calibri" charset="0"/>
              </a:rPr>
              <a:t>Bridgeman in FZ</a:t>
            </a:r>
          </a:p>
        </p:txBody>
      </p:sp>
      <p:sp>
        <p:nvSpPr>
          <p:cNvPr id="965" name="TextBox 14"/>
          <p:cNvSpPr txBox="1">
            <a:spLocks noChangeArrowheads="1"/>
          </p:cNvSpPr>
          <p:nvPr/>
        </p:nvSpPr>
        <p:spPr bwMode="auto">
          <a:xfrm>
            <a:off x="7737475" y="2749897"/>
            <a:ext cx="1735138" cy="37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Vapor Equilibria</a:t>
            </a:r>
          </a:p>
        </p:txBody>
      </p:sp>
      <p:sp>
        <p:nvSpPr>
          <p:cNvPr id="969" name="Line 3"/>
          <p:cNvSpPr>
            <a:spLocks noChangeShapeType="1"/>
          </p:cNvSpPr>
          <p:nvPr/>
        </p:nvSpPr>
        <p:spPr bwMode="auto">
          <a:xfrm>
            <a:off x="5" y="7191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891" tIns="44953" rIns="89891" bIns="44953" anchor="ctr"/>
          <a:lstStyle/>
          <a:p>
            <a:endParaRPr lang="en-US">
              <a:solidFill>
                <a:srgbClr val="FC0128"/>
              </a:solidFill>
            </a:endParaRPr>
          </a:p>
        </p:txBody>
      </p:sp>
      <p:pic>
        <p:nvPicPr>
          <p:cNvPr id="966" name="Picture 7"/>
          <p:cNvPicPr>
            <a:picLocks noGrp="1" noChangeAspect="1" noChangeArrowheads="1"/>
          </p:cNvPicPr>
          <p:nvPr>
            <p:ph sz="half" idx="4294967295"/>
          </p:nvPr>
        </p:nvPicPr>
        <p:blipFill>
          <a:blip r:embed="rId24">
            <a:extLst>
              <a:ext uri="{28A0092B-C50C-407E-A947-70E740481C1C}">
                <a14:useLocalDpi xmlns:a14="http://schemas.microsoft.com/office/drawing/2010/main"/>
              </a:ext>
            </a:extLst>
          </a:blip>
          <a:srcRect/>
          <a:stretch>
            <a:fillRect/>
          </a:stretch>
        </p:blipFill>
        <p:spPr bwMode="auto">
          <a:xfrm>
            <a:off x="202506" y="1142945"/>
            <a:ext cx="2511916" cy="33492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73" name="TextBox 19"/>
          <p:cNvSpPr txBox="1">
            <a:spLocks noChangeArrowheads="1"/>
          </p:cNvSpPr>
          <p:nvPr/>
        </p:nvSpPr>
        <p:spPr bwMode="auto">
          <a:xfrm>
            <a:off x="4876417" y="6525153"/>
            <a:ext cx="1585929" cy="65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rPr>
              <a:t>Laser-heated floating zone</a:t>
            </a:r>
          </a:p>
        </p:txBody>
      </p:sp>
      <p:pic>
        <p:nvPicPr>
          <p:cNvPr id="974" name="LDFZ-CZ">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25"/>
          <a:srcRect t="21531" b="17812"/>
          <a:stretch/>
        </p:blipFill>
        <p:spPr>
          <a:xfrm>
            <a:off x="4887318" y="3949352"/>
            <a:ext cx="2316895" cy="2494479"/>
          </a:xfrm>
          <a:prstGeom prst="rect">
            <a:avLst/>
          </a:prstGeom>
        </p:spPr>
      </p:pic>
      <p:pic>
        <p:nvPicPr>
          <p:cNvPr id="2" name="output">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6"/>
          <a:stretch>
            <a:fillRect/>
          </a:stretch>
        </p:blipFill>
        <p:spPr>
          <a:xfrm>
            <a:off x="63407" y="5147616"/>
            <a:ext cx="4700481" cy="1967091"/>
          </a:xfrm>
          <a:prstGeom prst="rect">
            <a:avLst/>
          </a:prstGeom>
        </p:spPr>
      </p:pic>
      <p:pic>
        <p:nvPicPr>
          <p:cNvPr id="3" name="Picture 2"/>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7266439" y="3887461"/>
            <a:ext cx="2409825" cy="2762250"/>
          </a:xfrm>
          <a:prstGeom prst="rect">
            <a:avLst/>
          </a:prstGeom>
        </p:spPr>
      </p:pic>
      <p:sp>
        <p:nvSpPr>
          <p:cNvPr id="975" name="TextBox 14"/>
          <p:cNvSpPr txBox="1">
            <a:spLocks noChangeArrowheads="1"/>
          </p:cNvSpPr>
          <p:nvPr/>
        </p:nvSpPr>
        <p:spPr bwMode="auto">
          <a:xfrm>
            <a:off x="7533136" y="3469481"/>
            <a:ext cx="1876436" cy="375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Machine Learning</a:t>
            </a:r>
          </a:p>
        </p:txBody>
      </p:sp>
      <p:pic>
        <p:nvPicPr>
          <p:cNvPr id="964" name="Picture 2"/>
          <p:cNvPicPr>
            <a:picLocks noChangeAspect="1"/>
          </p:cNvPicPr>
          <p:nvPr/>
        </p:nvPicPr>
        <p:blipFill>
          <a:blip r:embed="rId28">
            <a:extLst>
              <a:ext uri="{28A0092B-C50C-407E-A947-70E740481C1C}">
                <a14:useLocalDpi xmlns:a14="http://schemas.microsoft.com/office/drawing/2010/main"/>
              </a:ext>
            </a:extLst>
          </a:blip>
          <a:srcRect/>
          <a:stretch>
            <a:fillRect/>
          </a:stretch>
        </p:blipFill>
        <p:spPr bwMode="auto">
          <a:xfrm>
            <a:off x="8723349" y="5839832"/>
            <a:ext cx="952915" cy="137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7" name="Picture 966"/>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7550256" y="5839831"/>
            <a:ext cx="1000006" cy="1374829"/>
          </a:xfrm>
          <a:prstGeom prst="rect">
            <a:avLst/>
          </a:prstGeom>
        </p:spPr>
      </p:pic>
      <p:pic>
        <p:nvPicPr>
          <p:cNvPr id="968" name="Picture 967"/>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6338852" y="5835645"/>
            <a:ext cx="1038317" cy="1379015"/>
          </a:xfrm>
          <a:prstGeom prst="rect">
            <a:avLst/>
          </a:prstGeom>
        </p:spPr>
      </p:pic>
    </p:spTree>
    <p:extLst>
      <p:ext uri="{BB962C8B-B14F-4D97-AF65-F5344CB8AC3E}">
        <p14:creationId xmlns:p14="http://schemas.microsoft.com/office/powerpoint/2010/main" val="872442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1" fill="hold"/>
                                        <p:tgtEl>
                                          <p:spTgt spid="974"/>
                                        </p:tgtEl>
                                      </p:cBhvr>
                                    </p:cmd>
                                  </p:childTnLst>
                                </p:cTn>
                              </p:par>
                              <p:par>
                                <p:cTn id="7" presetID="1" presetClass="mediacall" presetSubtype="0" fill="hold" nodeType="withEffect">
                                  <p:stCondLst>
                                    <p:cond delay="0"/>
                                  </p:stCondLst>
                                  <p:childTnLst>
                                    <p:cmd type="call" cmd="playFrom(0.0)">
                                      <p:cBhvr>
                                        <p:cTn id="8" dur="4920" fill="hold"/>
                                        <p:tgtEl>
                                          <p:spTgt spid="2"/>
                                        </p:tgtEl>
                                      </p:cBhvr>
                                    </p:cmd>
                                  </p:childTnLst>
                                </p:cTn>
                              </p:par>
                              <p:par>
                                <p:cTn id="9" presetID="1" presetClass="mediacall" presetSubtype="0" fill="hold" nodeType="withEffect">
                                  <p:stCondLst>
                                    <p:cond delay="0"/>
                                  </p:stCondLst>
                                  <p:childTnLst>
                                    <p:cmd type="call" cmd="playFrom(0.0)">
                                      <p:cBhvr>
                                        <p:cTn id="10" dur="14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74"/>
                </p:tgtEl>
              </p:cMediaNode>
            </p:video>
            <p:video>
              <p:cMediaNode vol="80000">
                <p:cTn id="12" repeatCount="indefinite" fill="hold" display="0">
                  <p:stCondLst>
                    <p:cond delay="indefinite"/>
                  </p:stCondLst>
                </p:cTn>
                <p:tgtEl>
                  <p:spTgt spid="2"/>
                </p:tgtEl>
              </p:cMediaNode>
            </p:video>
            <p:video>
              <p:cMediaNode vol="80000">
                <p:cTn id="13"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0" y="-153985"/>
            <a:ext cx="9737725" cy="1219201"/>
          </a:xfrm>
        </p:spPr>
        <p:txBody>
          <a:bodyPr/>
          <a:lstStyle/>
          <a:p>
            <a:r>
              <a:rPr lang="en-US" dirty="0"/>
              <a:t>Thin Film User Facility</a:t>
            </a:r>
            <a:endParaRPr lang="en-US" dirty="0">
              <a:solidFill>
                <a:srgbClr val="FFFFFF">
                  <a:alpha val="50000"/>
                </a:srgbClr>
              </a:solidFill>
            </a:endParaRPr>
          </a:p>
        </p:txBody>
      </p:sp>
      <p:sp>
        <p:nvSpPr>
          <p:cNvPr id="97282" name="TextBox 2"/>
          <p:cNvSpPr txBox="1">
            <a:spLocks noChangeArrowheads="1"/>
          </p:cNvSpPr>
          <p:nvPr/>
        </p:nvSpPr>
        <p:spPr bwMode="auto">
          <a:xfrm>
            <a:off x="523883" y="996957"/>
            <a:ext cx="3679812" cy="443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200" i="0" dirty="0">
                <a:solidFill>
                  <a:srgbClr val="00FFFF"/>
                </a:solidFill>
                <a:latin typeface="Calibri" charset="0"/>
              </a:rPr>
              <a:t>Expanded Growth Conditions</a:t>
            </a:r>
          </a:p>
        </p:txBody>
      </p:sp>
      <p:sp>
        <p:nvSpPr>
          <p:cNvPr id="97283" name="TextBox 3"/>
          <p:cNvSpPr txBox="1">
            <a:spLocks noChangeArrowheads="1"/>
          </p:cNvSpPr>
          <p:nvPr/>
        </p:nvSpPr>
        <p:spPr bwMode="auto">
          <a:xfrm>
            <a:off x="4370825" y="996957"/>
            <a:ext cx="5499839" cy="443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2200" i="0" dirty="0">
                <a:solidFill>
                  <a:srgbClr val="00FFFF"/>
                </a:solidFill>
                <a:latin typeface="Calibri"/>
                <a:cs typeface="Calibri"/>
              </a:rPr>
              <a:t>Routine, </a:t>
            </a:r>
            <a:r>
              <a:rPr lang="en-US" sz="2200" dirty="0">
                <a:solidFill>
                  <a:srgbClr val="00FFFF"/>
                </a:solidFill>
                <a:latin typeface="Calibri"/>
                <a:cs typeface="Calibri"/>
              </a:rPr>
              <a:t>in situ</a:t>
            </a:r>
            <a:r>
              <a:rPr lang="en-US" sz="2200" i="0" dirty="0">
                <a:solidFill>
                  <a:srgbClr val="00FFFF"/>
                </a:solidFill>
                <a:latin typeface="Calibri"/>
                <a:cs typeface="Calibri"/>
              </a:rPr>
              <a:t> Growth and Characterization</a:t>
            </a:r>
          </a:p>
        </p:txBody>
      </p:sp>
      <p:sp>
        <p:nvSpPr>
          <p:cNvPr id="97284" name="TextBox 5"/>
          <p:cNvSpPr txBox="1">
            <a:spLocks noChangeArrowheads="1"/>
          </p:cNvSpPr>
          <p:nvPr/>
        </p:nvSpPr>
        <p:spPr bwMode="auto">
          <a:xfrm>
            <a:off x="70780" y="1442773"/>
            <a:ext cx="4586024" cy="120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MBE of any 11 of </a:t>
            </a:r>
            <a:r>
              <a:rPr lang="en-US" sz="1800" i="0" dirty="0">
                <a:solidFill>
                  <a:srgbClr val="00FFFF"/>
                </a:solidFill>
                <a:latin typeface="Calibri" charset="0"/>
              </a:rPr>
              <a:t>62 elements </a:t>
            </a:r>
            <a:r>
              <a:rPr lang="en-US" sz="1800" b="0" i="0" dirty="0">
                <a:solidFill>
                  <a:srgbClr val="FFFFFF"/>
                </a:solidFill>
                <a:latin typeface="Calibri" charset="0"/>
              </a:rPr>
              <a:t>at one time</a:t>
            </a:r>
          </a:p>
          <a:p>
            <a:r>
              <a:rPr lang="en-US" sz="1800" b="0" i="0" dirty="0">
                <a:solidFill>
                  <a:srgbClr val="FFFFFF"/>
                </a:solidFill>
                <a:latin typeface="Calibri" charset="0"/>
              </a:rPr>
              <a:t>(and refills without breaking chamber vacuum)</a:t>
            </a:r>
          </a:p>
          <a:p>
            <a:r>
              <a:rPr lang="en-US" sz="1800" b="0" dirty="0">
                <a:solidFill>
                  <a:srgbClr val="FFFFFF"/>
                </a:solidFill>
                <a:latin typeface="Calibri" charset="0"/>
              </a:rPr>
              <a:t>T</a:t>
            </a:r>
            <a:r>
              <a:rPr lang="en-US" sz="1800" b="0" i="0" baseline="-25000" dirty="0">
                <a:solidFill>
                  <a:srgbClr val="FFFFFF"/>
                </a:solidFill>
                <a:latin typeface="Calibri" charset="0"/>
              </a:rPr>
              <a:t>sub</a:t>
            </a:r>
            <a:r>
              <a:rPr lang="en-US" sz="1800" b="0" i="0" dirty="0">
                <a:solidFill>
                  <a:srgbClr val="FFFFFF"/>
                </a:solidFill>
                <a:latin typeface="Calibri" charset="0"/>
              </a:rPr>
              <a:t> &lt; 1000 °C</a:t>
            </a:r>
          </a:p>
          <a:p>
            <a:r>
              <a:rPr lang="en-US" sz="1800" b="0" i="0" dirty="0">
                <a:solidFill>
                  <a:srgbClr val="FFFFFF"/>
                </a:solidFill>
                <a:latin typeface="Calibri" charset="0"/>
              </a:rPr>
              <a:t>Many others (e.g., </a:t>
            </a:r>
            <a:r>
              <a:rPr lang="en-US" sz="1800" b="0" i="0" dirty="0" err="1">
                <a:solidFill>
                  <a:srgbClr val="FFFFFF"/>
                </a:solidFill>
                <a:latin typeface="Calibri" charset="0"/>
              </a:rPr>
              <a:t>chalcogenides</a:t>
            </a:r>
            <a:r>
              <a:rPr lang="en-US" sz="1800" b="0" i="0" dirty="0">
                <a:solidFill>
                  <a:srgbClr val="FFFFFF"/>
                </a:solidFill>
                <a:latin typeface="Calibri" charset="0"/>
              </a:rPr>
              <a:t>) via MOCVD</a:t>
            </a:r>
          </a:p>
        </p:txBody>
      </p:sp>
      <p:pic>
        <p:nvPicPr>
          <p:cNvPr id="97285" name="Picture 4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02722" y="1477963"/>
            <a:ext cx="4973638" cy="3454400"/>
          </a:xfrm>
          <a:prstGeom prst="rect">
            <a:avLst/>
          </a:prstGeom>
          <a:solidFill>
            <a:srgbClr val="FFFFFF"/>
          </a:solidFill>
          <a:ln>
            <a:noFill/>
          </a:ln>
          <a:extLst/>
        </p:spPr>
      </p:pic>
      <p:pic>
        <p:nvPicPr>
          <p:cNvPr id="97286"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713295" y="5660326"/>
            <a:ext cx="4952497" cy="1621097"/>
          </a:xfrm>
          <a:prstGeom prst="rect">
            <a:avLst/>
          </a:prstGeom>
          <a:solidFill>
            <a:srgbClr val="FFFFFF"/>
          </a:solidFill>
          <a:ln>
            <a:noFill/>
          </a:ln>
          <a:extLst/>
        </p:spPr>
      </p:pic>
      <p:sp>
        <p:nvSpPr>
          <p:cNvPr id="9" name="Line 3"/>
          <p:cNvSpPr>
            <a:spLocks noChangeShapeType="1"/>
          </p:cNvSpPr>
          <p:nvPr/>
        </p:nvSpPr>
        <p:spPr bwMode="auto">
          <a:xfrm>
            <a:off x="5" y="9858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891" tIns="44953" rIns="89891" bIns="44953" anchor="ctr"/>
          <a:lstStyle/>
          <a:p>
            <a:endParaRPr lang="en-US">
              <a:solidFill>
                <a:srgbClr val="FC0128"/>
              </a:solidFill>
            </a:endParaRPr>
          </a:p>
        </p:txBody>
      </p:sp>
      <p:pic>
        <p:nvPicPr>
          <p:cNvPr id="2" name="Picture 1" descr="62 Allowed PARADIM MBE Element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1288" y="2684185"/>
            <a:ext cx="4445000" cy="3276601"/>
          </a:xfrm>
          <a:prstGeom prst="rect">
            <a:avLst/>
          </a:prstGeom>
          <a:solidFill>
            <a:srgbClr val="FFFFFF"/>
          </a:solidFill>
        </p:spPr>
      </p:pic>
      <p:sp>
        <p:nvSpPr>
          <p:cNvPr id="12" name="TextBox 5"/>
          <p:cNvSpPr txBox="1">
            <a:spLocks noChangeArrowheads="1"/>
          </p:cNvSpPr>
          <p:nvPr/>
        </p:nvSpPr>
        <p:spPr bwMode="auto">
          <a:xfrm>
            <a:off x="4571503" y="4958948"/>
            <a:ext cx="5166222" cy="65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7294" tIns="48646" rIns="97294" bIns="48646">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r>
              <a:rPr lang="en-US" sz="1800" b="0" i="0" dirty="0">
                <a:solidFill>
                  <a:srgbClr val="FFFFFF"/>
                </a:solidFill>
                <a:latin typeface="Calibri" charset="0"/>
              </a:rPr>
              <a:t>MOCVD of 1 ML thick MoS</a:t>
            </a:r>
            <a:r>
              <a:rPr lang="en-US" sz="1800" b="0" i="0" baseline="-25000" dirty="0">
                <a:solidFill>
                  <a:srgbClr val="FFFFFF"/>
                </a:solidFill>
                <a:latin typeface="Calibri" charset="0"/>
              </a:rPr>
              <a:t>2</a:t>
            </a:r>
            <a:r>
              <a:rPr lang="en-US" sz="1800" b="0" i="0" dirty="0">
                <a:solidFill>
                  <a:srgbClr val="FFFFFF"/>
                </a:solidFill>
                <a:latin typeface="Calibri" charset="0"/>
              </a:rPr>
              <a:t>, MoSe</a:t>
            </a:r>
            <a:r>
              <a:rPr lang="en-US" sz="1800" b="0" i="0" baseline="-25000" dirty="0">
                <a:solidFill>
                  <a:srgbClr val="FFFFFF"/>
                </a:solidFill>
                <a:latin typeface="Calibri" charset="0"/>
              </a:rPr>
              <a:t>2</a:t>
            </a:r>
            <a:r>
              <a:rPr lang="en-US" sz="1800" b="0" i="0" dirty="0">
                <a:solidFill>
                  <a:srgbClr val="FFFFFF"/>
                </a:solidFill>
                <a:latin typeface="Calibri" charset="0"/>
              </a:rPr>
              <a:t>, WS</a:t>
            </a:r>
            <a:r>
              <a:rPr lang="en-US" sz="1800" b="0" i="0" baseline="-25000" dirty="0">
                <a:solidFill>
                  <a:srgbClr val="FFFFFF"/>
                </a:solidFill>
                <a:latin typeface="Calibri" charset="0"/>
              </a:rPr>
              <a:t>2</a:t>
            </a:r>
            <a:r>
              <a:rPr lang="en-US" sz="1800" b="0" i="0" dirty="0">
                <a:solidFill>
                  <a:srgbClr val="FFFFFF"/>
                </a:solidFill>
                <a:latin typeface="Calibri" charset="0"/>
              </a:rPr>
              <a:t>, WSe</a:t>
            </a:r>
            <a:r>
              <a:rPr lang="en-US" sz="1800" b="0" i="0" baseline="-25000" dirty="0">
                <a:solidFill>
                  <a:srgbClr val="FFFFFF"/>
                </a:solidFill>
                <a:latin typeface="Calibri" charset="0"/>
              </a:rPr>
              <a:t>2</a:t>
            </a:r>
            <a:r>
              <a:rPr lang="en-US" sz="1800" b="0" i="0" dirty="0">
                <a:solidFill>
                  <a:srgbClr val="FFFFFF"/>
                </a:solidFill>
                <a:latin typeface="Calibri" charset="0"/>
              </a:rPr>
              <a:t> over 4” wafers (Kang </a:t>
            </a:r>
            <a:r>
              <a:rPr lang="en-US" sz="1800" b="0" dirty="0">
                <a:solidFill>
                  <a:srgbClr val="FFFFFF"/>
                </a:solidFill>
                <a:latin typeface="Calibri" charset="0"/>
              </a:rPr>
              <a:t>et al</a:t>
            </a:r>
            <a:r>
              <a:rPr lang="en-US" sz="1800" b="0" i="0" dirty="0">
                <a:solidFill>
                  <a:srgbClr val="FFFFFF"/>
                </a:solidFill>
                <a:latin typeface="Calibri" charset="0"/>
              </a:rPr>
              <a:t>.—</a:t>
            </a:r>
            <a:r>
              <a:rPr lang="en-US" sz="1800" b="0" dirty="0">
                <a:solidFill>
                  <a:srgbClr val="FFFFFF"/>
                </a:solidFill>
                <a:latin typeface="Calibri" charset="0"/>
              </a:rPr>
              <a:t>Nature</a:t>
            </a:r>
            <a:r>
              <a:rPr lang="en-US" sz="1800" b="0" i="0" dirty="0">
                <a:solidFill>
                  <a:srgbClr val="FFFFFF"/>
                </a:solidFill>
                <a:latin typeface="Calibri" charset="0"/>
              </a:rPr>
              <a:t> 2015 + </a:t>
            </a:r>
            <a:r>
              <a:rPr lang="en-US" sz="1800" b="0" dirty="0">
                <a:solidFill>
                  <a:srgbClr val="FFFFFF"/>
                </a:solidFill>
                <a:latin typeface="Calibri" charset="0"/>
              </a:rPr>
              <a:t>Nature</a:t>
            </a:r>
            <a:r>
              <a:rPr lang="en-US" sz="1800" b="0" i="0" dirty="0">
                <a:solidFill>
                  <a:srgbClr val="FFFFFF"/>
                </a:solidFill>
                <a:latin typeface="Calibri" charset="0"/>
              </a:rPr>
              <a:t> 2017)</a:t>
            </a:r>
          </a:p>
        </p:txBody>
      </p:sp>
    </p:spTree>
    <p:extLst>
      <p:ext uri="{BB962C8B-B14F-4D97-AF65-F5344CB8AC3E}">
        <p14:creationId xmlns:p14="http://schemas.microsoft.com/office/powerpoint/2010/main" val="35021260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0" y="-369881"/>
            <a:ext cx="9737725" cy="1219201"/>
          </a:xfrm>
        </p:spPr>
        <p:txBody>
          <a:bodyPr/>
          <a:lstStyle/>
          <a:p>
            <a:r>
              <a:rPr lang="en-US" sz="3800" dirty="0">
                <a:solidFill>
                  <a:srgbClr val="FFFF00"/>
                </a:solidFill>
              </a:rPr>
              <a:t>Electron Microscopy User Facility</a:t>
            </a:r>
            <a:endParaRPr lang="en-US" sz="3800" dirty="0">
              <a:solidFill>
                <a:srgbClr val="FFFFFF">
                  <a:alpha val="50000"/>
                </a:srgbClr>
              </a:solidFill>
            </a:endParaRPr>
          </a:p>
        </p:txBody>
      </p:sp>
      <p:grpSp>
        <p:nvGrpSpPr>
          <p:cNvPr id="41" name="Group 1"/>
          <p:cNvGrpSpPr>
            <a:grpSpLocks/>
          </p:cNvGrpSpPr>
          <p:nvPr/>
        </p:nvGrpSpPr>
        <p:grpSpPr bwMode="auto">
          <a:xfrm>
            <a:off x="250825" y="682635"/>
            <a:ext cx="1649413" cy="3178175"/>
            <a:chOff x="-4975" y="918370"/>
            <a:chExt cx="1823118" cy="3506807"/>
          </a:xfrm>
        </p:grpSpPr>
        <p:pic>
          <p:nvPicPr>
            <p:cNvPr id="42" name="Picture 41" descr="screenshot.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095" y="918370"/>
              <a:ext cx="1516048" cy="3501553"/>
            </a:xfrm>
            <a:prstGeom prst="rect">
              <a:avLst/>
            </a:prstGeom>
            <a:ln>
              <a:solidFill>
                <a:srgbClr val="000000"/>
              </a:solidFill>
            </a:ln>
            <a:effectLst>
              <a:outerShdw blurRad="50800" dist="38100" dir="2700000" algn="tl" rotWithShape="0">
                <a:prstClr val="black">
                  <a:alpha val="40000"/>
                </a:prstClr>
              </a:outerShdw>
            </a:effectLst>
          </p:spPr>
        </p:pic>
        <p:sp>
          <p:nvSpPr>
            <p:cNvPr id="43" name="Rectangle 14"/>
            <p:cNvSpPr>
              <a:spLocks noChangeArrowheads="1"/>
            </p:cNvSpPr>
            <p:nvPr/>
          </p:nvSpPr>
          <p:spPr bwMode="auto">
            <a:xfrm rot="-5400000">
              <a:off x="-1613377" y="2527610"/>
              <a:ext cx="3505969" cy="289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Aft>
                  <a:spcPts val="425"/>
                </a:spcAft>
              </a:pPr>
              <a:r>
                <a:rPr lang="en-US" sz="1100" i="0" dirty="0">
                  <a:solidFill>
                    <a:srgbClr val="FFFFFF"/>
                  </a:solidFill>
                  <a:cs typeface="Arial" charset="0"/>
                </a:rPr>
                <a:t>FEI T12 TEM</a:t>
              </a:r>
            </a:p>
          </p:txBody>
        </p:sp>
      </p:grpSp>
      <p:grpSp>
        <p:nvGrpSpPr>
          <p:cNvPr id="44" name="Group 57"/>
          <p:cNvGrpSpPr>
            <a:grpSpLocks/>
          </p:cNvGrpSpPr>
          <p:nvPr/>
        </p:nvGrpSpPr>
        <p:grpSpPr bwMode="auto">
          <a:xfrm>
            <a:off x="5183188" y="682625"/>
            <a:ext cx="1409700" cy="3182938"/>
            <a:chOff x="4866979" y="627626"/>
            <a:chExt cx="1323235" cy="2983220"/>
          </a:xfrm>
        </p:grpSpPr>
        <p:pic>
          <p:nvPicPr>
            <p:cNvPr id="45"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9870" y="632090"/>
              <a:ext cx="1080344" cy="2978756"/>
            </a:xfrm>
            <a:prstGeom prst="rect">
              <a:avLst/>
            </a:prstGeom>
            <a:ln>
              <a:solidFill>
                <a:srgbClr val="000000"/>
              </a:solidFill>
            </a:ln>
            <a:effectLst>
              <a:outerShdw blurRad="50800" dist="38100" dir="2700000" algn="tl" rotWithShape="0">
                <a:prstClr val="black">
                  <a:alpha val="40000"/>
                </a:prstClr>
              </a:outerShdw>
            </a:effectLst>
          </p:spPr>
        </p:pic>
        <p:sp>
          <p:nvSpPr>
            <p:cNvPr id="46" name="Rectangle 16"/>
            <p:cNvSpPr>
              <a:spLocks noChangeArrowheads="1"/>
            </p:cNvSpPr>
            <p:nvPr/>
          </p:nvSpPr>
          <p:spPr bwMode="auto">
            <a:xfrm rot="-5400000">
              <a:off x="3498199" y="1996406"/>
              <a:ext cx="2983220" cy="245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Aft>
                  <a:spcPts val="425"/>
                </a:spcAft>
              </a:pPr>
              <a:r>
                <a:rPr lang="en-US" sz="1100" i="0" dirty="0">
                  <a:solidFill>
                    <a:srgbClr val="FFFFFF"/>
                  </a:solidFill>
                  <a:cs typeface="Arial" charset="0"/>
                </a:rPr>
                <a:t>Probe corrected </a:t>
              </a:r>
              <a:r>
                <a:rPr lang="en-US" sz="1100" i="0" dirty="0" err="1">
                  <a:solidFill>
                    <a:srgbClr val="FFFFFF"/>
                  </a:solidFill>
                  <a:cs typeface="Arial" charset="0"/>
                </a:rPr>
                <a:t>Nion</a:t>
              </a:r>
              <a:r>
                <a:rPr lang="en-US" sz="1100" i="0" dirty="0">
                  <a:solidFill>
                    <a:srgbClr val="FFFFFF"/>
                  </a:solidFill>
                  <a:cs typeface="Arial" charset="0"/>
                </a:rPr>
                <a:t> </a:t>
              </a:r>
              <a:r>
                <a:rPr lang="en-US" sz="1100" i="0" dirty="0" err="1">
                  <a:solidFill>
                    <a:srgbClr val="FFFFFF"/>
                  </a:solidFill>
                  <a:cs typeface="Arial" charset="0"/>
                </a:rPr>
                <a:t>UltraSTEM</a:t>
              </a:r>
              <a:endParaRPr lang="en-US" sz="1100" i="0" dirty="0">
                <a:solidFill>
                  <a:srgbClr val="FFFFFF"/>
                </a:solidFill>
                <a:cs typeface="Arial" charset="0"/>
              </a:endParaRPr>
            </a:p>
          </p:txBody>
        </p:sp>
      </p:grpSp>
      <p:grpSp>
        <p:nvGrpSpPr>
          <p:cNvPr id="47" name="Group 18"/>
          <p:cNvGrpSpPr>
            <a:grpSpLocks/>
          </p:cNvGrpSpPr>
          <p:nvPr/>
        </p:nvGrpSpPr>
        <p:grpSpPr bwMode="auto">
          <a:xfrm>
            <a:off x="2541588" y="684214"/>
            <a:ext cx="1789112" cy="3181350"/>
            <a:chOff x="2386141" y="628339"/>
            <a:chExt cx="1680486" cy="2982507"/>
          </a:xfrm>
        </p:grpSpPr>
        <p:pic>
          <p:nvPicPr>
            <p:cNvPr id="48" name="Picture 47" descr="screenshot.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9631" y="637269"/>
              <a:ext cx="1426996" cy="2973577"/>
            </a:xfrm>
            <a:prstGeom prst="rect">
              <a:avLst/>
            </a:prstGeom>
            <a:ln>
              <a:solidFill>
                <a:schemeClr val="tx1"/>
              </a:solidFill>
            </a:ln>
            <a:effectLst>
              <a:outerShdw blurRad="50800" dist="38100" dir="2700000" algn="tl" rotWithShape="0">
                <a:prstClr val="black">
                  <a:alpha val="40000"/>
                </a:prstClr>
              </a:outerShdw>
            </a:effectLst>
          </p:spPr>
        </p:pic>
        <p:sp>
          <p:nvSpPr>
            <p:cNvPr id="49" name="Rectangle 15"/>
            <p:cNvSpPr>
              <a:spLocks noChangeArrowheads="1"/>
            </p:cNvSpPr>
            <p:nvPr/>
          </p:nvSpPr>
          <p:spPr bwMode="auto">
            <a:xfrm rot="-5400000">
              <a:off x="1019730" y="1994750"/>
              <a:ext cx="2978481" cy="245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Aft>
                  <a:spcPts val="425"/>
                </a:spcAft>
              </a:pPr>
              <a:r>
                <a:rPr lang="en-US" sz="1100" i="0" dirty="0">
                  <a:solidFill>
                    <a:srgbClr val="FFFFFF"/>
                  </a:solidFill>
                  <a:cs typeface="Arial" charset="0"/>
                </a:rPr>
                <a:t>FEI F20 </a:t>
              </a:r>
              <a:r>
                <a:rPr lang="en-US" sz="1100" i="0" dirty="0" err="1">
                  <a:solidFill>
                    <a:srgbClr val="FFFFFF"/>
                  </a:solidFill>
                  <a:cs typeface="Arial" charset="0"/>
                </a:rPr>
                <a:t>monochromated</a:t>
              </a:r>
              <a:r>
                <a:rPr lang="en-US" sz="1100" i="0" dirty="0">
                  <a:solidFill>
                    <a:srgbClr val="FFFFFF"/>
                  </a:solidFill>
                  <a:cs typeface="Arial" charset="0"/>
                </a:rPr>
                <a:t> S/TEM</a:t>
              </a:r>
            </a:p>
          </p:txBody>
        </p:sp>
      </p:grpSp>
      <p:grpSp>
        <p:nvGrpSpPr>
          <p:cNvPr id="50" name="Group 49"/>
          <p:cNvGrpSpPr>
            <a:grpSpLocks/>
          </p:cNvGrpSpPr>
          <p:nvPr/>
        </p:nvGrpSpPr>
        <p:grpSpPr bwMode="auto">
          <a:xfrm>
            <a:off x="71437" y="4132116"/>
            <a:ext cx="2259012" cy="2784729"/>
            <a:chOff x="67550" y="3753356"/>
            <a:chExt cx="2120478" cy="2609799"/>
          </a:xfrm>
        </p:grpSpPr>
        <p:pic>
          <p:nvPicPr>
            <p:cNvPr id="51" name="Picture 40" descr="MullerAtomicQuiltM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0800000">
              <a:off x="216309" y="4154275"/>
              <a:ext cx="1823757" cy="220888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2" name="Rectangle 43"/>
            <p:cNvSpPr>
              <a:spLocks noChangeArrowheads="1"/>
            </p:cNvSpPr>
            <p:nvPr/>
          </p:nvSpPr>
          <p:spPr bwMode="auto">
            <a:xfrm>
              <a:off x="216817" y="6031760"/>
              <a:ext cx="1856303" cy="31728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100" b="0" i="0" dirty="0">
                  <a:solidFill>
                    <a:srgbClr val="00FFFF"/>
                  </a:solidFill>
                  <a:latin typeface="Arial Narrow" charset="0"/>
                  <a:cs typeface="Arial Narrow" charset="0"/>
                </a:rPr>
                <a:t>Park, </a:t>
              </a:r>
              <a:r>
                <a:rPr lang="en-US" sz="1100" b="0" i="0" dirty="0" err="1">
                  <a:solidFill>
                    <a:srgbClr val="00FFFF"/>
                  </a:solidFill>
                  <a:latin typeface="Arial Narrow" charset="0"/>
                  <a:cs typeface="Arial Narrow" charset="0"/>
                </a:rPr>
                <a:t>McEuen</a:t>
              </a:r>
              <a:r>
                <a:rPr lang="en-US" sz="1100" b="0" i="0" dirty="0">
                  <a:solidFill>
                    <a:srgbClr val="00FFFF"/>
                  </a:solidFill>
                  <a:latin typeface="Arial Narrow" charset="0"/>
                  <a:cs typeface="Arial Narrow" charset="0"/>
                </a:rPr>
                <a:t>, Muller, </a:t>
              </a:r>
              <a:br>
                <a:rPr lang="en-US" sz="1100" b="0" i="0" dirty="0">
                  <a:solidFill>
                    <a:srgbClr val="00FFFF"/>
                  </a:solidFill>
                  <a:latin typeface="Arial Narrow" charset="0"/>
                  <a:cs typeface="Arial Narrow" charset="0"/>
                </a:rPr>
              </a:br>
              <a:r>
                <a:rPr lang="en-US" sz="1100" b="0" dirty="0">
                  <a:solidFill>
                    <a:srgbClr val="00FFFF"/>
                  </a:solidFill>
                  <a:latin typeface="Arial Narrow" charset="0"/>
                  <a:cs typeface="Arial Narrow" charset="0"/>
                </a:rPr>
                <a:t>Nature</a:t>
              </a:r>
              <a:r>
                <a:rPr lang="en-US" sz="1100" b="0" i="0" dirty="0">
                  <a:solidFill>
                    <a:srgbClr val="00FFFF"/>
                  </a:solidFill>
                  <a:latin typeface="Arial Narrow" charset="0"/>
                  <a:cs typeface="Arial Narrow" charset="0"/>
                </a:rPr>
                <a:t> </a:t>
              </a:r>
              <a:r>
                <a:rPr lang="en-US" sz="1100" i="0" dirty="0">
                  <a:solidFill>
                    <a:srgbClr val="00FFFF"/>
                  </a:solidFill>
                  <a:latin typeface="Arial Narrow" charset="0"/>
                  <a:cs typeface="Arial Narrow" charset="0"/>
                </a:rPr>
                <a:t>469</a:t>
              </a:r>
              <a:r>
                <a:rPr lang="en-US" sz="1100" b="0" i="0" dirty="0">
                  <a:solidFill>
                    <a:srgbClr val="00FFFF"/>
                  </a:solidFill>
                  <a:latin typeface="Arial Narrow" charset="0"/>
                  <a:cs typeface="Arial Narrow" charset="0"/>
                </a:rPr>
                <a:t> (2011) 389</a:t>
              </a:r>
            </a:p>
          </p:txBody>
        </p:sp>
        <p:sp>
          <p:nvSpPr>
            <p:cNvPr id="53" name="Rectangle 5"/>
            <p:cNvSpPr>
              <a:spLocks noChangeArrowheads="1"/>
            </p:cNvSpPr>
            <p:nvPr/>
          </p:nvSpPr>
          <p:spPr bwMode="auto">
            <a:xfrm>
              <a:off x="67550" y="3753356"/>
              <a:ext cx="2120478" cy="375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spcAft>
                  <a:spcPts val="425"/>
                </a:spcAft>
              </a:pPr>
              <a:r>
                <a:rPr lang="en-US" sz="1300" i="0" dirty="0">
                  <a:solidFill>
                    <a:srgbClr val="FFFFFF"/>
                  </a:solidFill>
                  <a:cs typeface="Arial" charset="0"/>
                </a:rPr>
                <a:t>Imaging grains in</a:t>
              </a:r>
              <a:br>
                <a:rPr lang="en-US" sz="1300" i="0" dirty="0">
                  <a:solidFill>
                    <a:srgbClr val="FFFFFF"/>
                  </a:solidFill>
                  <a:cs typeface="Arial" charset="0"/>
                </a:rPr>
              </a:br>
              <a:r>
                <a:rPr lang="en-US" sz="1300" i="0" dirty="0">
                  <a:solidFill>
                    <a:srgbClr val="FFFFFF"/>
                  </a:solidFill>
                  <a:cs typeface="Arial" charset="0"/>
                </a:rPr>
                <a:t>2D materials</a:t>
              </a:r>
            </a:p>
          </p:txBody>
        </p:sp>
      </p:grpSp>
      <p:grpSp>
        <p:nvGrpSpPr>
          <p:cNvPr id="54" name="Group 53"/>
          <p:cNvGrpSpPr>
            <a:grpSpLocks/>
          </p:cNvGrpSpPr>
          <p:nvPr/>
        </p:nvGrpSpPr>
        <p:grpSpPr bwMode="auto">
          <a:xfrm>
            <a:off x="4675188" y="4103262"/>
            <a:ext cx="2684462" cy="3172851"/>
            <a:chOff x="4389566" y="3726236"/>
            <a:chExt cx="2520994" cy="2974582"/>
          </a:xfrm>
        </p:grpSpPr>
        <p:sp>
          <p:nvSpPr>
            <p:cNvPr id="55" name="Rectangle 11"/>
            <p:cNvSpPr>
              <a:spLocks noChangeArrowheads="1"/>
            </p:cNvSpPr>
            <p:nvPr/>
          </p:nvSpPr>
          <p:spPr bwMode="auto">
            <a:xfrm>
              <a:off x="4389566" y="3726236"/>
              <a:ext cx="2520994" cy="375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spcAft>
                  <a:spcPts val="425"/>
                </a:spcAft>
              </a:pPr>
              <a:r>
                <a:rPr lang="en-US" sz="1300" i="0" dirty="0">
                  <a:solidFill>
                    <a:srgbClr val="FFFFFF"/>
                  </a:solidFill>
                  <a:cs typeface="Arial" charset="0"/>
                </a:rPr>
                <a:t>Atomic resolution Elemental Mapping</a:t>
              </a:r>
            </a:p>
          </p:txBody>
        </p:sp>
        <p:sp>
          <p:nvSpPr>
            <p:cNvPr id="56" name="Rectangle 39"/>
            <p:cNvSpPr>
              <a:spLocks noChangeArrowheads="1"/>
            </p:cNvSpPr>
            <p:nvPr/>
          </p:nvSpPr>
          <p:spPr bwMode="auto">
            <a:xfrm>
              <a:off x="4411928" y="6383420"/>
              <a:ext cx="2409781" cy="317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1100" b="0" i="0" dirty="0">
                  <a:solidFill>
                    <a:srgbClr val="00FFFF"/>
                  </a:solidFill>
                  <a:latin typeface="Arial Narrow" charset="0"/>
                  <a:cs typeface="Arial Narrow" charset="0"/>
                </a:rPr>
                <a:t>Muller, </a:t>
              </a:r>
              <a:r>
                <a:rPr lang="en-US" sz="1100" b="0" i="0" dirty="0" err="1">
                  <a:solidFill>
                    <a:srgbClr val="00FFFF"/>
                  </a:solidFill>
                  <a:latin typeface="Arial Narrow" charset="0"/>
                  <a:cs typeface="Arial Narrow" charset="0"/>
                </a:rPr>
                <a:t>Kourkoutis</a:t>
              </a:r>
              <a:r>
                <a:rPr lang="en-US" sz="1100" b="0" i="0" dirty="0">
                  <a:solidFill>
                    <a:srgbClr val="00FFFF"/>
                  </a:solidFill>
                  <a:latin typeface="Arial Narrow" charset="0"/>
                  <a:cs typeface="Arial Narrow" charset="0"/>
                </a:rPr>
                <a:t>, </a:t>
              </a:r>
              <a:r>
                <a:rPr lang="en-US" sz="1100" b="0" i="0" dirty="0" err="1">
                  <a:solidFill>
                    <a:srgbClr val="00FFFF"/>
                  </a:solidFill>
                  <a:latin typeface="Arial Narrow" charset="0"/>
                  <a:cs typeface="Arial Narrow" charset="0"/>
                </a:rPr>
                <a:t>Murfitt</a:t>
              </a:r>
              <a:r>
                <a:rPr lang="en-US" sz="1100" b="0" i="0" dirty="0">
                  <a:solidFill>
                    <a:srgbClr val="00FFFF"/>
                  </a:solidFill>
                  <a:latin typeface="Arial Narrow" charset="0"/>
                  <a:cs typeface="Arial Narrow" charset="0"/>
                </a:rPr>
                <a:t>, Song, Hwang, </a:t>
              </a:r>
              <a:r>
                <a:rPr lang="en-US" sz="1100" b="0" i="0" dirty="0" err="1">
                  <a:solidFill>
                    <a:srgbClr val="00FFFF"/>
                  </a:solidFill>
                  <a:latin typeface="Arial Narrow" charset="0"/>
                  <a:cs typeface="Arial Narrow" charset="0"/>
                </a:rPr>
                <a:t>Silcox</a:t>
              </a:r>
              <a:r>
                <a:rPr lang="en-US" sz="1100" b="0" i="0" dirty="0">
                  <a:solidFill>
                    <a:srgbClr val="00FFFF"/>
                  </a:solidFill>
                  <a:latin typeface="Arial Narrow" charset="0"/>
                  <a:cs typeface="Arial Narrow" charset="0"/>
                </a:rPr>
                <a:t>, </a:t>
              </a:r>
              <a:r>
                <a:rPr lang="en-US" sz="1100" b="0" i="0" dirty="0" err="1">
                  <a:solidFill>
                    <a:srgbClr val="00FFFF"/>
                  </a:solidFill>
                  <a:latin typeface="Arial Narrow" charset="0"/>
                  <a:cs typeface="Arial Narrow" charset="0"/>
                </a:rPr>
                <a:t>Dellby</a:t>
              </a:r>
              <a:r>
                <a:rPr lang="en-US" sz="1100" b="0" i="0" dirty="0">
                  <a:solidFill>
                    <a:srgbClr val="00FFFF"/>
                  </a:solidFill>
                  <a:latin typeface="Arial Narrow" charset="0"/>
                  <a:cs typeface="Arial Narrow" charset="0"/>
                </a:rPr>
                <a:t>, </a:t>
              </a:r>
              <a:r>
                <a:rPr lang="en-US" sz="1100" b="0" i="0" dirty="0" err="1">
                  <a:solidFill>
                    <a:srgbClr val="00FFFF"/>
                  </a:solidFill>
                  <a:latin typeface="Arial Narrow" charset="0"/>
                  <a:cs typeface="Arial Narrow" charset="0"/>
                </a:rPr>
                <a:t>Krivanek</a:t>
              </a:r>
              <a:r>
                <a:rPr lang="en-US" sz="1100" b="0" i="0" dirty="0">
                  <a:solidFill>
                    <a:srgbClr val="00FFFF"/>
                  </a:solidFill>
                  <a:latin typeface="Arial Narrow" charset="0"/>
                  <a:cs typeface="Arial Narrow" charset="0"/>
                </a:rPr>
                <a:t>, </a:t>
              </a:r>
              <a:r>
                <a:rPr lang="en-US" sz="1100" b="0" dirty="0">
                  <a:solidFill>
                    <a:srgbClr val="00FFFF"/>
                  </a:solidFill>
                  <a:latin typeface="Arial Narrow" charset="0"/>
                  <a:cs typeface="Arial Narrow" charset="0"/>
                </a:rPr>
                <a:t>Science</a:t>
              </a:r>
              <a:r>
                <a:rPr lang="en-US" sz="1100" b="0" i="0" dirty="0">
                  <a:solidFill>
                    <a:srgbClr val="00FFFF"/>
                  </a:solidFill>
                  <a:latin typeface="Arial Narrow" charset="0"/>
                  <a:cs typeface="Arial Narrow" charset="0"/>
                </a:rPr>
                <a:t> </a:t>
              </a:r>
              <a:r>
                <a:rPr lang="en-US" sz="1100" i="0" dirty="0">
                  <a:solidFill>
                    <a:srgbClr val="00FFFF"/>
                  </a:solidFill>
                  <a:latin typeface="Arial Narrow" charset="0"/>
                  <a:cs typeface="Arial Narrow" charset="0"/>
                </a:rPr>
                <a:t>319</a:t>
              </a:r>
              <a:r>
                <a:rPr lang="en-US" sz="1100" b="0" i="0" dirty="0">
                  <a:solidFill>
                    <a:srgbClr val="00FFFF"/>
                  </a:solidFill>
                  <a:latin typeface="Arial Narrow" charset="0"/>
                  <a:cs typeface="Arial Narrow" charset="0"/>
                </a:rPr>
                <a:t> (2008) 1073 </a:t>
              </a:r>
            </a:p>
          </p:txBody>
        </p:sp>
        <p:pic>
          <p:nvPicPr>
            <p:cNvPr id="57" name="Picture 22" descr="screen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741481" y="4153598"/>
              <a:ext cx="1814543" cy="221879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58" name="Group 57"/>
          <p:cNvGrpSpPr>
            <a:grpSpLocks/>
          </p:cNvGrpSpPr>
          <p:nvPr/>
        </p:nvGrpSpPr>
        <p:grpSpPr bwMode="auto">
          <a:xfrm>
            <a:off x="2473336" y="4316423"/>
            <a:ext cx="2259013" cy="2949575"/>
            <a:chOff x="2323128" y="3925648"/>
            <a:chExt cx="2120478" cy="2765417"/>
          </a:xfrm>
        </p:grpSpPr>
        <p:sp>
          <p:nvSpPr>
            <p:cNvPr id="59" name="Rectangle 12"/>
            <p:cNvSpPr>
              <a:spLocks noChangeArrowheads="1"/>
            </p:cNvSpPr>
            <p:nvPr/>
          </p:nvSpPr>
          <p:spPr bwMode="auto">
            <a:xfrm>
              <a:off x="2323128" y="3925648"/>
              <a:ext cx="2120478" cy="18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spcAft>
                  <a:spcPts val="425"/>
                </a:spcAft>
              </a:pPr>
              <a:r>
                <a:rPr lang="en-US" sz="1300" i="0" dirty="0">
                  <a:solidFill>
                    <a:srgbClr val="FFFFFF"/>
                  </a:solidFill>
                  <a:cs typeface="Arial" charset="0"/>
                </a:rPr>
                <a:t>Atomic resolution Imaging</a:t>
              </a:r>
            </a:p>
          </p:txBody>
        </p:sp>
        <p:pic>
          <p:nvPicPr>
            <p:cNvPr id="60"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448" t="6213" r="21147" b="2568"/>
            <a:stretch/>
          </p:blipFill>
          <p:spPr bwMode="auto">
            <a:xfrm>
              <a:off x="2472143" y="4154859"/>
              <a:ext cx="1823939" cy="2208761"/>
            </a:xfrm>
            <a:prstGeom prst="rect">
              <a:avLst/>
            </a:prstGeom>
            <a:noFill/>
            <a:ln w="12700" cmpd="sng">
              <a:solidFill>
                <a:srgbClr val="0000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pic>
        <p:sp>
          <p:nvSpPr>
            <p:cNvPr id="61" name="Rectangle 44"/>
            <p:cNvSpPr>
              <a:spLocks noChangeArrowheads="1"/>
            </p:cNvSpPr>
            <p:nvPr/>
          </p:nvSpPr>
          <p:spPr bwMode="auto">
            <a:xfrm>
              <a:off x="2472394" y="6373671"/>
              <a:ext cx="1823903" cy="317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100" b="0" i="0" dirty="0" err="1">
                  <a:solidFill>
                    <a:srgbClr val="00FFFF"/>
                  </a:solidFill>
                  <a:latin typeface="Arial Narrow" charset="0"/>
                  <a:cs typeface="Arial Narrow" charset="0"/>
                </a:rPr>
                <a:t>Kourkoutis</a:t>
              </a:r>
              <a:r>
                <a:rPr lang="en-US" sz="1100" b="0" i="0" dirty="0">
                  <a:solidFill>
                    <a:srgbClr val="00FFFF"/>
                  </a:solidFill>
                  <a:latin typeface="Arial Narrow" charset="0"/>
                  <a:cs typeface="Arial Narrow" charset="0"/>
                </a:rPr>
                <a:t>, Song, Hwang, Muller, </a:t>
              </a:r>
              <a:r>
                <a:rPr lang="en-US" sz="1100" b="0" dirty="0">
                  <a:solidFill>
                    <a:srgbClr val="00FFFF"/>
                  </a:solidFill>
                  <a:latin typeface="Arial Narrow" charset="0"/>
                  <a:cs typeface="Arial Narrow" charset="0"/>
                </a:rPr>
                <a:t>PNAS</a:t>
              </a:r>
              <a:r>
                <a:rPr lang="en-US" sz="1100" b="0" i="0" dirty="0">
                  <a:solidFill>
                    <a:srgbClr val="00FFFF"/>
                  </a:solidFill>
                  <a:latin typeface="Arial Narrow" charset="0"/>
                  <a:cs typeface="Arial Narrow" charset="0"/>
                </a:rPr>
                <a:t> </a:t>
              </a:r>
              <a:r>
                <a:rPr lang="en-US" sz="1100" i="0" dirty="0">
                  <a:solidFill>
                    <a:srgbClr val="00FFFF"/>
                  </a:solidFill>
                  <a:latin typeface="Arial Narrow" charset="0"/>
                  <a:cs typeface="Arial Narrow" charset="0"/>
                </a:rPr>
                <a:t>107</a:t>
              </a:r>
              <a:r>
                <a:rPr lang="en-US" sz="1100" b="0" i="0" dirty="0">
                  <a:solidFill>
                    <a:srgbClr val="00FFFF"/>
                  </a:solidFill>
                  <a:latin typeface="Arial Narrow" charset="0"/>
                  <a:cs typeface="Arial Narrow" charset="0"/>
                </a:rPr>
                <a:t> (2010) 11682 </a:t>
              </a:r>
            </a:p>
          </p:txBody>
        </p:sp>
      </p:grpSp>
      <p:grpSp>
        <p:nvGrpSpPr>
          <p:cNvPr id="62" name="Group 58"/>
          <p:cNvGrpSpPr>
            <a:grpSpLocks/>
          </p:cNvGrpSpPr>
          <p:nvPr/>
        </p:nvGrpSpPr>
        <p:grpSpPr bwMode="auto">
          <a:xfrm>
            <a:off x="7543800" y="674688"/>
            <a:ext cx="1568450" cy="3181350"/>
            <a:chOff x="7084139" y="618855"/>
            <a:chExt cx="1472875" cy="2983224"/>
          </a:xfrm>
        </p:grpSpPr>
        <p:pic>
          <p:nvPicPr>
            <p:cNvPr id="63" name="Picture 62" descr="screenshot.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36079" y="623320"/>
              <a:ext cx="1220935" cy="2978759"/>
            </a:xfrm>
            <a:prstGeom prst="rect">
              <a:avLst/>
            </a:prstGeom>
            <a:ln>
              <a:solidFill>
                <a:srgbClr val="000000"/>
              </a:solidFill>
            </a:ln>
            <a:effectLst>
              <a:outerShdw blurRad="50800" dist="38100" dir="2700000" algn="tl" rotWithShape="0">
                <a:prstClr val="black">
                  <a:alpha val="40000"/>
                </a:prstClr>
              </a:outerShdw>
            </a:effectLst>
          </p:spPr>
        </p:pic>
        <p:sp>
          <p:nvSpPr>
            <p:cNvPr id="64" name="Rectangle 46"/>
            <p:cNvSpPr>
              <a:spLocks noChangeArrowheads="1"/>
            </p:cNvSpPr>
            <p:nvPr/>
          </p:nvSpPr>
          <p:spPr bwMode="auto">
            <a:xfrm rot="-5400000">
              <a:off x="5719485" y="1983509"/>
              <a:ext cx="2983223"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Aft>
                  <a:spcPts val="425"/>
                </a:spcAft>
              </a:pPr>
              <a:r>
                <a:rPr lang="en-US" sz="1100" i="0" dirty="0">
                  <a:solidFill>
                    <a:srgbClr val="FFFFFF"/>
                  </a:solidFill>
                  <a:cs typeface="Arial" charset="0"/>
                </a:rPr>
                <a:t>Probe Corrected FEI Titan Themis </a:t>
              </a:r>
              <a:r>
                <a:rPr lang="en-US" sz="1100" i="0" dirty="0" err="1">
                  <a:solidFill>
                    <a:srgbClr val="FFFFFF"/>
                  </a:solidFill>
                  <a:cs typeface="Arial" charset="0"/>
                </a:rPr>
                <a:t>cryoSTEM</a:t>
              </a:r>
              <a:endParaRPr lang="en-US" sz="1100" i="0" dirty="0">
                <a:solidFill>
                  <a:srgbClr val="FFFFFF"/>
                </a:solidFill>
                <a:cs typeface="Arial" charset="0"/>
              </a:endParaRPr>
            </a:p>
          </p:txBody>
        </p:sp>
      </p:grpSp>
      <p:sp>
        <p:nvSpPr>
          <p:cNvPr id="65" name="Rectangle 64"/>
          <p:cNvSpPr>
            <a:spLocks noChangeArrowheads="1"/>
          </p:cNvSpPr>
          <p:nvPr/>
        </p:nvSpPr>
        <p:spPr bwMode="auto">
          <a:xfrm>
            <a:off x="5103823" y="3068639"/>
            <a:ext cx="1787525" cy="698500"/>
          </a:xfrm>
          <a:prstGeom prst="rect">
            <a:avLst/>
          </a:prstGeom>
          <a:solidFill>
            <a:srgbClr val="FFFF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7294" tIns="48646" rIns="97294" bIns="48646">
            <a:spAutoFit/>
          </a:bodyPr>
          <a:lstStyle/>
          <a:p>
            <a:pPr>
              <a:spcAft>
                <a:spcPts val="425"/>
              </a:spcAft>
            </a:pPr>
            <a:r>
              <a:rPr lang="en-US" sz="1300">
                <a:solidFill>
                  <a:srgbClr val="0000FF"/>
                </a:solidFill>
                <a:cs typeface="Arial" charset="0"/>
              </a:rPr>
              <a:t>First 5</a:t>
            </a:r>
            <a:r>
              <a:rPr lang="en-US" sz="1300" baseline="30000">
                <a:solidFill>
                  <a:srgbClr val="0000FF"/>
                </a:solidFill>
                <a:cs typeface="Arial" charset="0"/>
              </a:rPr>
              <a:t>th</a:t>
            </a:r>
            <a:r>
              <a:rPr lang="en-US" sz="1300">
                <a:solidFill>
                  <a:srgbClr val="0000FF"/>
                </a:solidFill>
                <a:cs typeface="Arial" charset="0"/>
              </a:rPr>
              <a:t> order aberration corrected STEM</a:t>
            </a:r>
          </a:p>
        </p:txBody>
      </p:sp>
      <p:grpSp>
        <p:nvGrpSpPr>
          <p:cNvPr id="66" name="Group 65"/>
          <p:cNvGrpSpPr>
            <a:grpSpLocks/>
          </p:cNvGrpSpPr>
          <p:nvPr/>
        </p:nvGrpSpPr>
        <p:grpSpPr bwMode="auto">
          <a:xfrm>
            <a:off x="7253299" y="3265490"/>
            <a:ext cx="2484437" cy="2150669"/>
            <a:chOff x="6811150" y="2984880"/>
            <a:chExt cx="2332850" cy="2015831"/>
          </a:xfrm>
        </p:grpSpPr>
        <p:sp>
          <p:nvSpPr>
            <p:cNvPr id="67" name="Rectangle 47"/>
            <p:cNvSpPr>
              <a:spLocks noChangeArrowheads="1"/>
            </p:cNvSpPr>
            <p:nvPr/>
          </p:nvSpPr>
          <p:spPr bwMode="auto">
            <a:xfrm>
              <a:off x="6811150" y="3730190"/>
              <a:ext cx="2332850" cy="1270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p>
              <a:pPr marL="185464" indent="-185464">
                <a:spcAft>
                  <a:spcPts val="850"/>
                </a:spcAft>
                <a:buFontTx/>
                <a:buChar char="-"/>
              </a:pPr>
              <a:r>
                <a:rPr lang="en-US" sz="1500" i="0" dirty="0">
                  <a:solidFill>
                    <a:srgbClr val="FFFFFF"/>
                  </a:solidFill>
                  <a:cs typeface="Arial" charset="0"/>
                </a:rPr>
                <a:t>Atomic resolution imaging + spectroscopic mapping at LN</a:t>
              </a:r>
              <a:r>
                <a:rPr lang="en-US" sz="1500" i="0" baseline="-25000" dirty="0">
                  <a:solidFill>
                    <a:srgbClr val="FFFFFF"/>
                  </a:solidFill>
                  <a:cs typeface="Arial" charset="0"/>
                </a:rPr>
                <a:t>2</a:t>
              </a:r>
              <a:r>
                <a:rPr lang="en-US" sz="1500" i="0" dirty="0">
                  <a:solidFill>
                    <a:srgbClr val="FFFFFF"/>
                  </a:solidFill>
                  <a:cs typeface="Arial" charset="0"/>
                </a:rPr>
                <a:t> temp.</a:t>
              </a:r>
            </a:p>
            <a:p>
              <a:pPr marL="185464" indent="-185464">
                <a:spcAft>
                  <a:spcPts val="850"/>
                </a:spcAft>
                <a:buFontTx/>
                <a:buChar char="-"/>
              </a:pPr>
              <a:r>
                <a:rPr lang="en-US" sz="1500" i="0" dirty="0">
                  <a:solidFill>
                    <a:srgbClr val="FFFFFF"/>
                  </a:solidFill>
                  <a:cs typeface="Arial" charset="0"/>
                </a:rPr>
                <a:t>Magnetic imaging by Lorentz TEM</a:t>
              </a:r>
            </a:p>
          </p:txBody>
        </p:sp>
        <p:sp>
          <p:nvSpPr>
            <p:cNvPr id="70" name="Rectangle 53"/>
            <p:cNvSpPr>
              <a:spLocks noChangeArrowheads="1"/>
            </p:cNvSpPr>
            <p:nvPr/>
          </p:nvSpPr>
          <p:spPr bwMode="auto">
            <a:xfrm>
              <a:off x="7336041" y="2984880"/>
              <a:ext cx="1218960" cy="649216"/>
            </a:xfrm>
            <a:prstGeom prst="rect">
              <a:avLst/>
            </a:prstGeom>
            <a:solidFill>
              <a:srgbClr val="FFFFFF">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Aft>
                  <a:spcPts val="425"/>
                </a:spcAft>
              </a:pPr>
              <a:r>
                <a:rPr lang="en-US" sz="1300">
                  <a:solidFill>
                    <a:srgbClr val="0000FF"/>
                  </a:solidFill>
                  <a:cs typeface="Arial" charset="0"/>
                </a:rPr>
                <a:t>First of its kind cryoSTEM</a:t>
              </a:r>
            </a:p>
          </p:txBody>
        </p:sp>
      </p:grpSp>
      <p:sp>
        <p:nvSpPr>
          <p:cNvPr id="33" name="Line 3"/>
          <p:cNvSpPr>
            <a:spLocks noChangeShapeType="1"/>
          </p:cNvSpPr>
          <p:nvPr/>
        </p:nvSpPr>
        <p:spPr bwMode="auto">
          <a:xfrm>
            <a:off x="5" y="6429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891" tIns="44953" rIns="89891" bIns="44953" anchor="ctr"/>
          <a:lstStyle/>
          <a:p>
            <a:endParaRPr lang="en-US">
              <a:solidFill>
                <a:srgbClr val="FC0128"/>
              </a:solidFill>
            </a:endParaRPr>
          </a:p>
        </p:txBody>
      </p:sp>
      <p:sp>
        <p:nvSpPr>
          <p:cNvPr id="35" name="Rectangle 34"/>
          <p:cNvSpPr/>
          <p:nvPr/>
        </p:nvSpPr>
        <p:spPr>
          <a:xfrm>
            <a:off x="7234815" y="6849285"/>
            <a:ext cx="1849854" cy="359955"/>
          </a:xfrm>
          <a:prstGeom prst="rect">
            <a:avLst/>
          </a:prstGeom>
        </p:spPr>
        <p:txBody>
          <a:bodyPr wrap="none" lIns="97338" tIns="48667" rIns="97338" bIns="48667">
            <a:spAutoFit/>
          </a:bodyPr>
          <a:lstStyle/>
          <a:p>
            <a:r>
              <a:rPr lang="en-US" sz="1700" i="0" dirty="0">
                <a:solidFill>
                  <a:srgbClr val="FFFFFF"/>
                </a:solidFill>
                <a:latin typeface="Trebuchet MS"/>
                <a:cs typeface="Trebuchet MS"/>
              </a:rPr>
              <a:t>Lena </a:t>
            </a:r>
            <a:r>
              <a:rPr lang="en-US" sz="1700" i="0" dirty="0" err="1">
                <a:solidFill>
                  <a:srgbClr val="FFFFFF"/>
                </a:solidFill>
                <a:latin typeface="Trebuchet MS"/>
                <a:cs typeface="Trebuchet MS"/>
              </a:rPr>
              <a:t>Kourkoutis</a:t>
            </a:r>
            <a:endParaRPr lang="en-US" sz="1700" i="0" dirty="0">
              <a:solidFill>
                <a:srgbClr val="FFFFFF"/>
              </a:solidFill>
              <a:latin typeface="Trebuchet MS"/>
              <a:cs typeface="Trebuchet MS"/>
            </a:endParaRPr>
          </a:p>
        </p:txBody>
      </p:sp>
      <p:pic>
        <p:nvPicPr>
          <p:cNvPr id="36" name="Picture 35" descr="screenshot.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50200" y="5480321"/>
            <a:ext cx="1219077" cy="1396004"/>
          </a:xfrm>
          <a:prstGeom prst="rect">
            <a:avLst/>
          </a:prstGeom>
        </p:spPr>
      </p:pic>
    </p:spTree>
    <p:extLst>
      <p:ext uri="{BB962C8B-B14F-4D97-AF65-F5344CB8AC3E}">
        <p14:creationId xmlns:p14="http://schemas.microsoft.com/office/powerpoint/2010/main" val="113480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3"/>
          <p:cNvSpPr>
            <a:spLocks noChangeShapeType="1"/>
          </p:cNvSpPr>
          <p:nvPr/>
        </p:nvSpPr>
        <p:spPr bwMode="auto">
          <a:xfrm>
            <a:off x="5" y="874243"/>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891" tIns="44953" rIns="89891" bIns="44953" anchor="ctr"/>
          <a:lstStyle/>
          <a:p>
            <a:endParaRPr lang="en-US">
              <a:solidFill>
                <a:srgbClr val="FC0128"/>
              </a:solidFill>
            </a:endParaRPr>
          </a:p>
        </p:txBody>
      </p:sp>
      <p:sp>
        <p:nvSpPr>
          <p:cNvPr id="11" name="Title 1"/>
          <p:cNvSpPr>
            <a:spLocks noGrp="1"/>
          </p:cNvSpPr>
          <p:nvPr>
            <p:ph type="title"/>
          </p:nvPr>
        </p:nvSpPr>
        <p:spPr>
          <a:xfrm>
            <a:off x="0" y="-58701"/>
            <a:ext cx="9737725" cy="918419"/>
          </a:xfrm>
        </p:spPr>
        <p:txBody>
          <a:bodyPr/>
          <a:lstStyle/>
          <a:p>
            <a:r>
              <a:rPr lang="en-US" sz="3200" dirty="0">
                <a:solidFill>
                  <a:srgbClr val="FFFF00"/>
                </a:solidFill>
              </a:rPr>
              <a:t>Electron Microscope Pixel Array Detector (EMPAD)</a:t>
            </a:r>
          </a:p>
        </p:txBody>
      </p:sp>
      <p:sp>
        <p:nvSpPr>
          <p:cNvPr id="12" name="Rectangle 2"/>
          <p:cNvSpPr txBox="1">
            <a:spLocks noChangeArrowheads="1"/>
          </p:cNvSpPr>
          <p:nvPr/>
        </p:nvSpPr>
        <p:spPr>
          <a:xfrm>
            <a:off x="2989" y="898597"/>
            <a:ext cx="9737724" cy="515840"/>
          </a:xfrm>
          <a:prstGeom prst="rect">
            <a:avLst/>
          </a:prstGeom>
        </p:spPr>
        <p:txBody>
          <a:bodyPr lIns="91386" tIns="45693" rIns="91386" bIns="45693"/>
          <a:lstStyle>
            <a:lvl1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2pPr>
            <a:lvl3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3pPr>
            <a:lvl4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4pPr>
            <a:lvl5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5pPr>
            <a:lvl6pPr marL="434012"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6pPr>
            <a:lvl7pPr marL="868000"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7pPr>
            <a:lvl8pPr marL="1302010"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8pPr>
            <a:lvl9pPr marL="1736003"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9pPr>
          </a:lstStyle>
          <a:p>
            <a:pPr defTabSz="965363" eaLnBrk="1" hangingPunct="1"/>
            <a:r>
              <a:rPr lang="en-US" sz="1900" i="0" dirty="0">
                <a:solidFill>
                  <a:srgbClr val="00FFFF"/>
                </a:solidFill>
                <a:latin typeface="Trebuchet MS"/>
                <a:cs typeface="Trebuchet MS"/>
              </a:rPr>
              <a:t> Records every electron that passes through the sample, at every probe position!</a:t>
            </a:r>
          </a:p>
        </p:txBody>
      </p:sp>
      <p:grpSp>
        <p:nvGrpSpPr>
          <p:cNvPr id="13" name="Group 12"/>
          <p:cNvGrpSpPr/>
          <p:nvPr/>
        </p:nvGrpSpPr>
        <p:grpSpPr>
          <a:xfrm>
            <a:off x="10642" y="1837406"/>
            <a:ext cx="2860355" cy="3425774"/>
            <a:chOff x="649591" y="971885"/>
            <a:chExt cx="2860355" cy="3425774"/>
          </a:xfrm>
        </p:grpSpPr>
        <p:sp>
          <p:nvSpPr>
            <p:cNvPr id="17" name="Rectangle 16"/>
            <p:cNvSpPr/>
            <p:nvPr/>
          </p:nvSpPr>
          <p:spPr>
            <a:xfrm>
              <a:off x="1134426" y="1389776"/>
              <a:ext cx="2046900" cy="47109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591" y="971885"/>
              <a:ext cx="2860355" cy="3425774"/>
            </a:xfrm>
            <a:prstGeom prst="rect">
              <a:avLst/>
            </a:prstGeom>
          </p:spPr>
        </p:pic>
      </p:grpSp>
      <p:grpSp>
        <p:nvGrpSpPr>
          <p:cNvPr id="20" name="Group 19"/>
          <p:cNvGrpSpPr/>
          <p:nvPr/>
        </p:nvGrpSpPr>
        <p:grpSpPr>
          <a:xfrm>
            <a:off x="6545908" y="1690314"/>
            <a:ext cx="3174484" cy="2759198"/>
            <a:chOff x="8784285" y="1308692"/>
            <a:chExt cx="3174484" cy="2759198"/>
          </a:xfrm>
        </p:grpSpPr>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4285" y="1340070"/>
              <a:ext cx="3169572" cy="2727820"/>
            </a:xfrm>
            <a:prstGeom prst="rect">
              <a:avLst/>
            </a:prstGeom>
          </p:spPr>
        </p:pic>
        <p:cxnSp>
          <p:nvCxnSpPr>
            <p:cNvPr id="22" name="Straight Connector 21"/>
            <p:cNvCxnSpPr/>
            <p:nvPr/>
          </p:nvCxnSpPr>
          <p:spPr>
            <a:xfrm>
              <a:off x="10673695" y="1886767"/>
              <a:ext cx="317489"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372470" y="1865098"/>
              <a:ext cx="815269" cy="307777"/>
            </a:xfrm>
            <a:prstGeom prst="rect">
              <a:avLst/>
            </a:prstGeom>
            <a:noFill/>
          </p:spPr>
          <p:txBody>
            <a:bodyPr wrap="square" rtlCol="0">
              <a:spAutoFit/>
            </a:bodyPr>
            <a:lstStyle/>
            <a:p>
              <a:r>
                <a:rPr lang="en-US" altLang="zh-CN" sz="1400" b="0" i="0" dirty="0">
                  <a:solidFill>
                    <a:prstClr val="white"/>
                  </a:solidFill>
                  <a:latin typeface="Trebuchet MS"/>
                  <a:ea typeface="Calibri" charset="0"/>
                  <a:cs typeface="Trebuchet MS"/>
                </a:rPr>
                <a:t>500</a:t>
              </a:r>
              <a:r>
                <a:rPr lang="zh-CN" altLang="en-US" sz="1400" b="0" i="0" dirty="0">
                  <a:solidFill>
                    <a:prstClr val="white"/>
                  </a:solidFill>
                  <a:latin typeface="Trebuchet MS"/>
                  <a:ea typeface="Calibri" charset="0"/>
                  <a:cs typeface="Trebuchet MS"/>
                </a:rPr>
                <a:t> </a:t>
              </a:r>
              <a:r>
                <a:rPr lang="en-US" altLang="zh-CN" sz="1400" b="0" i="0" dirty="0">
                  <a:solidFill>
                    <a:prstClr val="white"/>
                  </a:solidFill>
                  <a:latin typeface="Trebuchet MS"/>
                  <a:ea typeface="Calibri" charset="0"/>
                  <a:cs typeface="Trebuchet MS"/>
                </a:rPr>
                <a:t>nm</a:t>
              </a:r>
              <a:endParaRPr lang="en-US" sz="1400" b="0" i="0" dirty="0">
                <a:solidFill>
                  <a:prstClr val="white"/>
                </a:solidFill>
                <a:latin typeface="Trebuchet MS"/>
                <a:ea typeface="Calibri" charset="0"/>
                <a:cs typeface="Trebuchet MS"/>
              </a:endParaRPr>
            </a:p>
          </p:txBody>
        </p:sp>
        <p:sp>
          <p:nvSpPr>
            <p:cNvPr id="24" name="TextBox 23"/>
            <p:cNvSpPr txBox="1"/>
            <p:nvPr/>
          </p:nvSpPr>
          <p:spPr>
            <a:xfrm>
              <a:off x="8865748" y="1308692"/>
              <a:ext cx="2484831" cy="369332"/>
            </a:xfrm>
            <a:prstGeom prst="rect">
              <a:avLst/>
            </a:prstGeom>
            <a:noFill/>
          </p:spPr>
          <p:txBody>
            <a:bodyPr wrap="square" rtlCol="0">
              <a:spAutoFit/>
            </a:bodyPr>
            <a:lstStyle/>
            <a:p>
              <a:r>
                <a:rPr lang="en-US" sz="1800" b="0" i="0" dirty="0">
                  <a:solidFill>
                    <a:srgbClr val="FFFFFF"/>
                  </a:solidFill>
                  <a:latin typeface="Trebuchet MS"/>
                  <a:ea typeface="Helvetica" charset="0"/>
                  <a:cs typeface="Trebuchet MS"/>
                </a:rPr>
                <a:t>Lattice constant map</a:t>
              </a:r>
            </a:p>
          </p:txBody>
        </p:sp>
        <p:sp>
          <p:nvSpPr>
            <p:cNvPr id="25" name="TextBox 24"/>
            <p:cNvSpPr txBox="1"/>
            <p:nvPr/>
          </p:nvSpPr>
          <p:spPr>
            <a:xfrm>
              <a:off x="10424153" y="2228706"/>
              <a:ext cx="492443" cy="307777"/>
            </a:xfrm>
            <a:prstGeom prst="rect">
              <a:avLst/>
            </a:prstGeom>
            <a:noFill/>
          </p:spPr>
          <p:txBody>
            <a:bodyPr wrap="none" rtlCol="0">
              <a:spAutoFit/>
            </a:bodyPr>
            <a:lstStyle/>
            <a:p>
              <a:r>
                <a:rPr lang="en-US" sz="1400" b="0" i="0" dirty="0">
                  <a:solidFill>
                    <a:srgbClr val="F8F8F8"/>
                  </a:solidFill>
                  <a:latin typeface="Trebuchet MS"/>
                  <a:cs typeface="Trebuchet MS"/>
                </a:rPr>
                <a:t>WS</a:t>
              </a:r>
              <a:r>
                <a:rPr lang="en-US" sz="1400" b="0" i="0" baseline="-25000" dirty="0">
                  <a:solidFill>
                    <a:srgbClr val="F8F8F8"/>
                  </a:solidFill>
                  <a:latin typeface="Trebuchet MS"/>
                  <a:cs typeface="Trebuchet MS"/>
                </a:rPr>
                <a:t>2</a:t>
              </a:r>
              <a:endParaRPr lang="en-US" sz="1400" b="0" i="0" dirty="0">
                <a:solidFill>
                  <a:srgbClr val="F8F8F8"/>
                </a:solidFill>
                <a:latin typeface="Trebuchet MS"/>
                <a:cs typeface="Trebuchet MS"/>
              </a:endParaRPr>
            </a:p>
          </p:txBody>
        </p:sp>
        <p:sp>
          <p:nvSpPr>
            <p:cNvPr id="26" name="TextBox 25"/>
            <p:cNvSpPr txBox="1"/>
            <p:nvPr/>
          </p:nvSpPr>
          <p:spPr>
            <a:xfrm>
              <a:off x="10531576" y="2550569"/>
              <a:ext cx="584678" cy="307777"/>
            </a:xfrm>
            <a:prstGeom prst="rect">
              <a:avLst/>
            </a:prstGeom>
            <a:noFill/>
          </p:spPr>
          <p:txBody>
            <a:bodyPr wrap="none" rtlCol="0">
              <a:spAutoFit/>
            </a:bodyPr>
            <a:lstStyle/>
            <a:p>
              <a:r>
                <a:rPr lang="en-US" sz="1400" b="0" i="0" dirty="0">
                  <a:solidFill>
                    <a:srgbClr val="F8F8F8"/>
                  </a:solidFill>
                  <a:latin typeface="Trebuchet MS"/>
                  <a:cs typeface="Trebuchet MS"/>
                </a:rPr>
                <a:t>WSe</a:t>
              </a:r>
              <a:r>
                <a:rPr lang="en-US" sz="1400" b="0" i="0" baseline="-25000" dirty="0">
                  <a:solidFill>
                    <a:srgbClr val="F8F8F8"/>
                  </a:solidFill>
                  <a:latin typeface="Trebuchet MS"/>
                  <a:cs typeface="Trebuchet MS"/>
                </a:rPr>
                <a:t>2</a:t>
              </a:r>
              <a:endParaRPr lang="en-US" sz="1400" b="0" i="0" dirty="0">
                <a:solidFill>
                  <a:srgbClr val="F8F8F8"/>
                </a:solidFill>
                <a:latin typeface="Trebuchet MS"/>
                <a:cs typeface="Trebuchet MS"/>
              </a:endParaRPr>
            </a:p>
          </p:txBody>
        </p:sp>
        <p:cxnSp>
          <p:nvCxnSpPr>
            <p:cNvPr id="27" name="Straight Arrow Connector 26"/>
            <p:cNvCxnSpPr/>
            <p:nvPr/>
          </p:nvCxnSpPr>
          <p:spPr>
            <a:xfrm flipH="1">
              <a:off x="10309217" y="2440955"/>
              <a:ext cx="163231" cy="176515"/>
            </a:xfrm>
            <a:prstGeom prst="straightConnector1">
              <a:avLst/>
            </a:prstGeom>
            <a:ln w="19050" cmpd="sng">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0427662" y="2749571"/>
              <a:ext cx="163231" cy="176515"/>
            </a:xfrm>
            <a:prstGeom prst="straightConnector1">
              <a:avLst/>
            </a:prstGeom>
            <a:ln w="19050" cmpd="sng">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1321724" y="1888243"/>
              <a:ext cx="632580" cy="369332"/>
            </a:xfrm>
            <a:prstGeom prst="rect">
              <a:avLst/>
            </a:prstGeom>
            <a:noFill/>
          </p:spPr>
          <p:txBody>
            <a:bodyPr wrap="none" rtlCol="0">
              <a:spAutoFit/>
            </a:bodyPr>
            <a:lstStyle/>
            <a:p>
              <a:r>
                <a:rPr lang="en-US" sz="1800" b="0" i="0" dirty="0">
                  <a:solidFill>
                    <a:srgbClr val="FFFFFF"/>
                  </a:solidFill>
                  <a:latin typeface="Trebuchet MS"/>
                  <a:cs typeface="Trebuchet MS"/>
                </a:rPr>
                <a:t>3.26</a:t>
              </a:r>
            </a:p>
          </p:txBody>
        </p:sp>
        <p:sp>
          <p:nvSpPr>
            <p:cNvPr id="31" name="TextBox 30"/>
            <p:cNvSpPr txBox="1"/>
            <p:nvPr/>
          </p:nvSpPr>
          <p:spPr>
            <a:xfrm>
              <a:off x="11316992" y="2757295"/>
              <a:ext cx="632580" cy="369332"/>
            </a:xfrm>
            <a:prstGeom prst="rect">
              <a:avLst/>
            </a:prstGeom>
            <a:noFill/>
          </p:spPr>
          <p:txBody>
            <a:bodyPr wrap="none" rtlCol="0">
              <a:spAutoFit/>
            </a:bodyPr>
            <a:lstStyle/>
            <a:p>
              <a:r>
                <a:rPr lang="en-US" sz="1800" b="0" i="0" dirty="0">
                  <a:solidFill>
                    <a:srgbClr val="FFFFFF"/>
                  </a:solidFill>
                  <a:latin typeface="Trebuchet MS"/>
                  <a:cs typeface="Trebuchet MS"/>
                </a:rPr>
                <a:t>3.24</a:t>
              </a:r>
            </a:p>
          </p:txBody>
        </p:sp>
        <p:sp>
          <p:nvSpPr>
            <p:cNvPr id="32" name="TextBox 31"/>
            <p:cNvSpPr txBox="1"/>
            <p:nvPr/>
          </p:nvSpPr>
          <p:spPr>
            <a:xfrm>
              <a:off x="11326189" y="3629577"/>
              <a:ext cx="632580" cy="369332"/>
            </a:xfrm>
            <a:prstGeom prst="rect">
              <a:avLst/>
            </a:prstGeom>
            <a:noFill/>
          </p:spPr>
          <p:txBody>
            <a:bodyPr wrap="none" rtlCol="0">
              <a:spAutoFit/>
            </a:bodyPr>
            <a:lstStyle/>
            <a:p>
              <a:r>
                <a:rPr lang="en-US" sz="1800" b="0" i="0" dirty="0">
                  <a:solidFill>
                    <a:srgbClr val="FFFFFF"/>
                  </a:solidFill>
                  <a:latin typeface="Trebuchet MS"/>
                  <a:cs typeface="Trebuchet MS"/>
                </a:rPr>
                <a:t>3.22</a:t>
              </a:r>
            </a:p>
          </p:txBody>
        </p:sp>
        <p:sp>
          <p:nvSpPr>
            <p:cNvPr id="33" name="TextBox 32"/>
            <p:cNvSpPr txBox="1"/>
            <p:nvPr/>
          </p:nvSpPr>
          <p:spPr>
            <a:xfrm>
              <a:off x="11380109" y="1525395"/>
              <a:ext cx="490339" cy="369332"/>
            </a:xfrm>
            <a:prstGeom prst="rect">
              <a:avLst/>
            </a:prstGeom>
            <a:noFill/>
          </p:spPr>
          <p:txBody>
            <a:bodyPr wrap="none" rtlCol="0">
              <a:spAutoFit/>
            </a:bodyPr>
            <a:lstStyle/>
            <a:p>
              <a:r>
                <a:rPr lang="en-US" sz="1800" b="0" i="0" dirty="0">
                  <a:solidFill>
                    <a:srgbClr val="FFFFFF"/>
                  </a:solidFill>
                  <a:latin typeface="Trebuchet MS"/>
                  <a:cs typeface="Trebuchet MS"/>
                </a:rPr>
                <a:t>(</a:t>
              </a:r>
              <a:r>
                <a:rPr lang="en-US" sz="1800" b="0" i="0" dirty="0" err="1">
                  <a:solidFill>
                    <a:srgbClr val="FFFFFF"/>
                  </a:solidFill>
                  <a:latin typeface="Trebuchet MS"/>
                  <a:cs typeface="Trebuchet MS"/>
                </a:rPr>
                <a:t>Å</a:t>
              </a:r>
              <a:r>
                <a:rPr lang="en-US" sz="1800" b="0" i="0" dirty="0">
                  <a:solidFill>
                    <a:srgbClr val="FFFFFF"/>
                  </a:solidFill>
                  <a:latin typeface="Trebuchet MS"/>
                  <a:cs typeface="Trebuchet MS"/>
                </a:rPr>
                <a:t>)</a:t>
              </a:r>
            </a:p>
          </p:txBody>
        </p:sp>
      </p:grpSp>
      <p:grpSp>
        <p:nvGrpSpPr>
          <p:cNvPr id="34" name="Group 33"/>
          <p:cNvGrpSpPr/>
          <p:nvPr/>
        </p:nvGrpSpPr>
        <p:grpSpPr>
          <a:xfrm>
            <a:off x="6562618" y="4414461"/>
            <a:ext cx="3154611" cy="2763228"/>
            <a:chOff x="8800995" y="4032839"/>
            <a:chExt cx="3154611" cy="2763228"/>
          </a:xfrm>
        </p:grpSpPr>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0995" y="4066859"/>
              <a:ext cx="3154611" cy="2729208"/>
            </a:xfrm>
            <a:prstGeom prst="rect">
              <a:avLst/>
            </a:prstGeom>
          </p:spPr>
        </p:pic>
        <p:sp>
          <p:nvSpPr>
            <p:cNvPr id="36" name="TextBox 35"/>
            <p:cNvSpPr txBox="1"/>
            <p:nvPr/>
          </p:nvSpPr>
          <p:spPr>
            <a:xfrm>
              <a:off x="8901767" y="4032839"/>
              <a:ext cx="2484831" cy="369332"/>
            </a:xfrm>
            <a:prstGeom prst="rect">
              <a:avLst/>
            </a:prstGeom>
            <a:noFill/>
          </p:spPr>
          <p:txBody>
            <a:bodyPr wrap="square" rtlCol="0">
              <a:spAutoFit/>
            </a:bodyPr>
            <a:lstStyle/>
            <a:p>
              <a:r>
                <a:rPr lang="en-US" sz="1800" b="0" i="0" dirty="0">
                  <a:solidFill>
                    <a:srgbClr val="FFFFFF"/>
                  </a:solidFill>
                  <a:latin typeface="Trebuchet MS"/>
                  <a:ea typeface="Helvetica" charset="0"/>
                  <a:cs typeface="Trebuchet MS"/>
                </a:rPr>
                <a:t>Uniaxial strain map</a:t>
              </a:r>
            </a:p>
          </p:txBody>
        </p:sp>
        <p:sp>
          <p:nvSpPr>
            <p:cNvPr id="37" name="TextBox 36"/>
            <p:cNvSpPr txBox="1"/>
            <p:nvPr/>
          </p:nvSpPr>
          <p:spPr>
            <a:xfrm>
              <a:off x="8962214" y="5064381"/>
              <a:ext cx="769950" cy="292388"/>
            </a:xfrm>
            <a:prstGeom prst="rect">
              <a:avLst/>
            </a:prstGeom>
            <a:noFill/>
            <a:ln>
              <a:noFill/>
            </a:ln>
          </p:spPr>
          <p:txBody>
            <a:bodyPr wrap="none" rtlCol="0">
              <a:spAutoFit/>
            </a:bodyPr>
            <a:lstStyle/>
            <a:p>
              <a:r>
                <a:rPr lang="en-US" sz="1300" b="0" i="0" dirty="0">
                  <a:solidFill>
                    <a:srgbClr val="E7E6E6"/>
                  </a:solidFill>
                  <a:latin typeface="Trebuchet MS"/>
                  <a:cs typeface="Trebuchet MS"/>
                </a:rPr>
                <a:t>Relaxed</a:t>
              </a:r>
            </a:p>
          </p:txBody>
        </p:sp>
        <p:sp>
          <p:nvSpPr>
            <p:cNvPr id="38" name="TextBox 37"/>
            <p:cNvSpPr txBox="1"/>
            <p:nvPr/>
          </p:nvSpPr>
          <p:spPr>
            <a:xfrm>
              <a:off x="10456868" y="5031844"/>
              <a:ext cx="769950" cy="292388"/>
            </a:xfrm>
            <a:prstGeom prst="rect">
              <a:avLst/>
            </a:prstGeom>
            <a:noFill/>
            <a:ln>
              <a:noFill/>
            </a:ln>
          </p:spPr>
          <p:txBody>
            <a:bodyPr wrap="none" rtlCol="0">
              <a:spAutoFit/>
            </a:bodyPr>
            <a:lstStyle/>
            <a:p>
              <a:r>
                <a:rPr lang="en-US" sz="1300" b="0" i="0" dirty="0">
                  <a:solidFill>
                    <a:srgbClr val="E7E6E6"/>
                  </a:solidFill>
                  <a:latin typeface="Trebuchet MS"/>
                  <a:cs typeface="Trebuchet MS"/>
                </a:rPr>
                <a:t>Relaxed</a:t>
              </a:r>
            </a:p>
          </p:txBody>
        </p:sp>
        <p:sp>
          <p:nvSpPr>
            <p:cNvPr id="39" name="TextBox 38"/>
            <p:cNvSpPr txBox="1"/>
            <p:nvPr/>
          </p:nvSpPr>
          <p:spPr>
            <a:xfrm>
              <a:off x="10048897" y="6380978"/>
              <a:ext cx="805604" cy="292388"/>
            </a:xfrm>
            <a:prstGeom prst="rect">
              <a:avLst/>
            </a:prstGeom>
            <a:noFill/>
            <a:ln>
              <a:noFill/>
            </a:ln>
          </p:spPr>
          <p:txBody>
            <a:bodyPr wrap="none" rtlCol="0">
              <a:spAutoFit/>
            </a:bodyPr>
            <a:lstStyle/>
            <a:p>
              <a:r>
                <a:rPr lang="en-US" sz="1300" b="0" i="0" dirty="0">
                  <a:solidFill>
                    <a:srgbClr val="E7E6E6"/>
                  </a:solidFill>
                  <a:latin typeface="Trebuchet MS"/>
                  <a:cs typeface="Trebuchet MS"/>
                </a:rPr>
                <a:t>Strained</a:t>
              </a:r>
            </a:p>
          </p:txBody>
        </p:sp>
        <p:cxnSp>
          <p:nvCxnSpPr>
            <p:cNvPr id="40" name="Straight Arrow Connector 39"/>
            <p:cNvCxnSpPr/>
            <p:nvPr/>
          </p:nvCxnSpPr>
          <p:spPr>
            <a:xfrm>
              <a:off x="9222154" y="5356769"/>
              <a:ext cx="341923" cy="198467"/>
            </a:xfrm>
            <a:prstGeom prst="straightConnector1">
              <a:avLst/>
            </a:prstGeom>
            <a:ln w="19050" cmpd="sng">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0541810" y="5304987"/>
              <a:ext cx="263769" cy="250249"/>
            </a:xfrm>
            <a:prstGeom prst="straightConnector1">
              <a:avLst/>
            </a:prstGeom>
            <a:ln w="19050" cmpd="sng">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9665655" y="6545402"/>
              <a:ext cx="410308" cy="0"/>
            </a:xfrm>
            <a:prstGeom prst="straightConnector1">
              <a:avLst/>
            </a:prstGeom>
            <a:ln w="19050" cmpd="sng">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1352798" y="4231498"/>
              <a:ext cx="444240" cy="369332"/>
            </a:xfrm>
            <a:prstGeom prst="rect">
              <a:avLst/>
            </a:prstGeom>
            <a:noFill/>
          </p:spPr>
          <p:txBody>
            <a:bodyPr wrap="none" rtlCol="0">
              <a:spAutoFit/>
            </a:bodyPr>
            <a:lstStyle/>
            <a:p>
              <a:r>
                <a:rPr lang="en-US" sz="1800" b="0" i="0" dirty="0">
                  <a:solidFill>
                    <a:srgbClr val="FFFFFF"/>
                  </a:solidFill>
                  <a:latin typeface="Trebuchet MS"/>
                  <a:cs typeface="Trebuchet MS"/>
                </a:rPr>
                <a:t>1%</a:t>
              </a:r>
            </a:p>
          </p:txBody>
        </p:sp>
        <p:sp>
          <p:nvSpPr>
            <p:cNvPr id="45" name="TextBox 44"/>
            <p:cNvSpPr txBox="1"/>
            <p:nvPr/>
          </p:nvSpPr>
          <p:spPr>
            <a:xfrm>
              <a:off x="11326317" y="5280329"/>
              <a:ext cx="305718" cy="369332"/>
            </a:xfrm>
            <a:prstGeom prst="rect">
              <a:avLst/>
            </a:prstGeom>
            <a:noFill/>
          </p:spPr>
          <p:txBody>
            <a:bodyPr wrap="none" rtlCol="0">
              <a:spAutoFit/>
            </a:bodyPr>
            <a:lstStyle/>
            <a:p>
              <a:r>
                <a:rPr lang="en-US" sz="1800" b="0" i="0" dirty="0">
                  <a:solidFill>
                    <a:srgbClr val="FFFFFF"/>
                  </a:solidFill>
                  <a:latin typeface="Trebuchet MS"/>
                  <a:cs typeface="Trebuchet MS"/>
                </a:rPr>
                <a:t>0</a:t>
              </a:r>
            </a:p>
          </p:txBody>
        </p:sp>
        <p:sp>
          <p:nvSpPr>
            <p:cNvPr id="46" name="TextBox 45"/>
            <p:cNvSpPr txBox="1"/>
            <p:nvPr/>
          </p:nvSpPr>
          <p:spPr>
            <a:xfrm>
              <a:off x="11356243" y="6367433"/>
              <a:ext cx="528998" cy="369332"/>
            </a:xfrm>
            <a:prstGeom prst="rect">
              <a:avLst/>
            </a:prstGeom>
            <a:noFill/>
          </p:spPr>
          <p:txBody>
            <a:bodyPr wrap="none" rtlCol="0">
              <a:spAutoFit/>
            </a:bodyPr>
            <a:lstStyle/>
            <a:p>
              <a:r>
                <a:rPr lang="en-US" sz="1800" b="0" i="0" dirty="0">
                  <a:solidFill>
                    <a:srgbClr val="FFFFFF"/>
                  </a:solidFill>
                  <a:latin typeface="Trebuchet MS"/>
                  <a:cs typeface="Trebuchet MS"/>
                </a:rPr>
                <a:t>–1%</a:t>
              </a:r>
            </a:p>
          </p:txBody>
        </p:sp>
      </p:grpSp>
      <p:grpSp>
        <p:nvGrpSpPr>
          <p:cNvPr id="47" name="Group 46"/>
          <p:cNvGrpSpPr/>
          <p:nvPr/>
        </p:nvGrpSpPr>
        <p:grpSpPr>
          <a:xfrm>
            <a:off x="2487686" y="1668881"/>
            <a:ext cx="3867389" cy="3293971"/>
            <a:chOff x="4377631" y="1188245"/>
            <a:chExt cx="3938184" cy="3354269"/>
          </a:xfrm>
        </p:grpSpPr>
        <p:pic>
          <p:nvPicPr>
            <p:cNvPr id="48" name="Picture 4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77631" y="1188245"/>
              <a:ext cx="3938184" cy="3354269"/>
            </a:xfrm>
            <a:prstGeom prst="rect">
              <a:avLst/>
            </a:prstGeom>
          </p:spPr>
        </p:pic>
        <p:sp>
          <p:nvSpPr>
            <p:cNvPr id="49" name="TextBox 48"/>
            <p:cNvSpPr txBox="1"/>
            <p:nvPr/>
          </p:nvSpPr>
          <p:spPr>
            <a:xfrm>
              <a:off x="4528028" y="1296728"/>
              <a:ext cx="3110680" cy="376093"/>
            </a:xfrm>
            <a:prstGeom prst="rect">
              <a:avLst/>
            </a:prstGeom>
            <a:noFill/>
          </p:spPr>
          <p:txBody>
            <a:bodyPr wrap="square" rtlCol="0">
              <a:spAutoFit/>
            </a:bodyPr>
            <a:lstStyle/>
            <a:p>
              <a:r>
                <a:rPr lang="en-US" sz="1800" b="0" i="0" dirty="0">
                  <a:solidFill>
                    <a:srgbClr val="FFFFFF"/>
                  </a:solidFill>
                  <a:latin typeface="Trebuchet MS"/>
                  <a:ea typeface="Helvetica" charset="0"/>
                  <a:cs typeface="Trebuchet MS"/>
                </a:rPr>
                <a:t>Diffraction pattern in 1 </a:t>
              </a:r>
              <a:r>
                <a:rPr lang="en-US" sz="1800" b="0" i="0" dirty="0" err="1">
                  <a:solidFill>
                    <a:srgbClr val="FFFFFF"/>
                  </a:solidFill>
                  <a:latin typeface="Trebuchet MS"/>
                  <a:ea typeface="Helvetica" charset="0"/>
                  <a:cs typeface="Trebuchet MS"/>
                </a:rPr>
                <a:t>ms</a:t>
              </a:r>
              <a:endParaRPr lang="en-US" sz="1800" b="0" i="0" dirty="0">
                <a:solidFill>
                  <a:srgbClr val="FFFFFF"/>
                </a:solidFill>
                <a:latin typeface="Trebuchet MS"/>
                <a:ea typeface="Helvetica" charset="0"/>
                <a:cs typeface="Trebuchet MS"/>
              </a:endParaRPr>
            </a:p>
          </p:txBody>
        </p:sp>
        <p:sp>
          <p:nvSpPr>
            <p:cNvPr id="51" name="TextBox 50"/>
            <p:cNvSpPr txBox="1"/>
            <p:nvPr/>
          </p:nvSpPr>
          <p:spPr>
            <a:xfrm>
              <a:off x="7658909" y="1384225"/>
              <a:ext cx="575389" cy="407434"/>
            </a:xfrm>
            <a:prstGeom prst="rect">
              <a:avLst/>
            </a:prstGeom>
            <a:noFill/>
          </p:spPr>
          <p:txBody>
            <a:bodyPr wrap="none" rtlCol="0">
              <a:spAutoFit/>
            </a:bodyPr>
            <a:lstStyle/>
            <a:p>
              <a:r>
                <a:rPr lang="en-US" sz="2000" i="0" dirty="0">
                  <a:solidFill>
                    <a:srgbClr val="FFFFFF"/>
                  </a:solidFill>
                  <a:cs typeface="Calibri"/>
                </a:rPr>
                <a:t>10</a:t>
              </a:r>
              <a:r>
                <a:rPr lang="en-US" sz="2000" i="0" baseline="30000" dirty="0">
                  <a:solidFill>
                    <a:srgbClr val="FFFFFF"/>
                  </a:solidFill>
                  <a:cs typeface="Calibri"/>
                </a:rPr>
                <a:t>4</a:t>
              </a:r>
              <a:endParaRPr lang="en-US" sz="2000" i="0" dirty="0">
                <a:solidFill>
                  <a:srgbClr val="FFFFFF"/>
                </a:solidFill>
                <a:cs typeface="Calibri"/>
              </a:endParaRPr>
            </a:p>
          </p:txBody>
        </p:sp>
        <p:sp>
          <p:nvSpPr>
            <p:cNvPr id="52" name="TextBox 51"/>
            <p:cNvSpPr txBox="1"/>
            <p:nvPr/>
          </p:nvSpPr>
          <p:spPr>
            <a:xfrm>
              <a:off x="7671240" y="2217360"/>
              <a:ext cx="575389" cy="407434"/>
            </a:xfrm>
            <a:prstGeom prst="rect">
              <a:avLst/>
            </a:prstGeom>
            <a:noFill/>
          </p:spPr>
          <p:txBody>
            <a:bodyPr wrap="none" rtlCol="0">
              <a:spAutoFit/>
            </a:bodyPr>
            <a:lstStyle/>
            <a:p>
              <a:r>
                <a:rPr lang="en-US" sz="2000" i="0" dirty="0">
                  <a:solidFill>
                    <a:srgbClr val="FFFFFF"/>
                  </a:solidFill>
                  <a:cs typeface="Calibri"/>
                </a:rPr>
                <a:t>10</a:t>
              </a:r>
              <a:r>
                <a:rPr lang="en-US" sz="2000" i="0" baseline="30000" dirty="0">
                  <a:solidFill>
                    <a:srgbClr val="FFFFFF"/>
                  </a:solidFill>
                  <a:cs typeface="Calibri"/>
                </a:rPr>
                <a:t>3</a:t>
              </a:r>
              <a:endParaRPr lang="en-US" sz="2000" i="0" dirty="0">
                <a:solidFill>
                  <a:srgbClr val="FFFFFF"/>
                </a:solidFill>
                <a:cs typeface="Calibri"/>
              </a:endParaRPr>
            </a:p>
          </p:txBody>
        </p:sp>
        <p:sp>
          <p:nvSpPr>
            <p:cNvPr id="53" name="TextBox 52"/>
            <p:cNvSpPr txBox="1"/>
            <p:nvPr/>
          </p:nvSpPr>
          <p:spPr>
            <a:xfrm>
              <a:off x="7663817" y="3015885"/>
              <a:ext cx="575389" cy="407434"/>
            </a:xfrm>
            <a:prstGeom prst="rect">
              <a:avLst/>
            </a:prstGeom>
            <a:noFill/>
          </p:spPr>
          <p:txBody>
            <a:bodyPr wrap="none" rtlCol="0">
              <a:spAutoFit/>
            </a:bodyPr>
            <a:lstStyle/>
            <a:p>
              <a:r>
                <a:rPr lang="en-US" sz="2000" i="0" dirty="0">
                  <a:solidFill>
                    <a:srgbClr val="FFFFFF"/>
                  </a:solidFill>
                  <a:cs typeface="Calibri"/>
                </a:rPr>
                <a:t>10</a:t>
              </a:r>
              <a:r>
                <a:rPr lang="en-US" sz="2000" i="0" baseline="30000" dirty="0">
                  <a:solidFill>
                    <a:srgbClr val="FFFFFF"/>
                  </a:solidFill>
                  <a:cs typeface="Calibri"/>
                </a:rPr>
                <a:t>2</a:t>
              </a:r>
              <a:endParaRPr lang="en-US" sz="2000" i="0" dirty="0">
                <a:solidFill>
                  <a:srgbClr val="FFFFFF"/>
                </a:solidFill>
                <a:cs typeface="Calibri"/>
              </a:endParaRPr>
            </a:p>
          </p:txBody>
        </p:sp>
        <p:sp>
          <p:nvSpPr>
            <p:cNvPr id="54" name="TextBox 53"/>
            <p:cNvSpPr txBox="1"/>
            <p:nvPr/>
          </p:nvSpPr>
          <p:spPr>
            <a:xfrm>
              <a:off x="7663996" y="3867835"/>
              <a:ext cx="478553" cy="407434"/>
            </a:xfrm>
            <a:prstGeom prst="rect">
              <a:avLst/>
            </a:prstGeom>
            <a:noFill/>
          </p:spPr>
          <p:txBody>
            <a:bodyPr wrap="none" rtlCol="0">
              <a:spAutoFit/>
            </a:bodyPr>
            <a:lstStyle/>
            <a:p>
              <a:r>
                <a:rPr lang="en-US" sz="2000" i="0" dirty="0">
                  <a:solidFill>
                    <a:srgbClr val="FFFFFF"/>
                  </a:solidFill>
                  <a:cs typeface="Calibri"/>
                </a:rPr>
                <a:t>10</a:t>
              </a:r>
            </a:p>
          </p:txBody>
        </p:sp>
      </p:grpSp>
      <p:grpSp>
        <p:nvGrpSpPr>
          <p:cNvPr id="55" name="Group 54"/>
          <p:cNvGrpSpPr/>
          <p:nvPr/>
        </p:nvGrpSpPr>
        <p:grpSpPr>
          <a:xfrm>
            <a:off x="1997816" y="3316036"/>
            <a:ext cx="2402746" cy="3688546"/>
            <a:chOff x="3922289" y="2920766"/>
            <a:chExt cx="2402746" cy="3688546"/>
          </a:xfrm>
        </p:grpSpPr>
        <p:grpSp>
          <p:nvGrpSpPr>
            <p:cNvPr id="56" name="Group 55"/>
            <p:cNvGrpSpPr/>
            <p:nvPr/>
          </p:nvGrpSpPr>
          <p:grpSpPr>
            <a:xfrm>
              <a:off x="3922289" y="4493522"/>
              <a:ext cx="2402746" cy="2115790"/>
              <a:chOff x="3920737" y="4724867"/>
              <a:chExt cx="2402746" cy="2115790"/>
            </a:xfrm>
          </p:grpSpPr>
          <p:grpSp>
            <p:nvGrpSpPr>
              <p:cNvPr id="59" name="Group 58"/>
              <p:cNvGrpSpPr/>
              <p:nvPr/>
            </p:nvGrpSpPr>
            <p:grpSpPr>
              <a:xfrm>
                <a:off x="3920737" y="4724867"/>
                <a:ext cx="2402746" cy="2115790"/>
                <a:chOff x="5390562" y="1362750"/>
                <a:chExt cx="3133616" cy="2759370"/>
              </a:xfrm>
            </p:grpSpPr>
            <p:pic>
              <p:nvPicPr>
                <p:cNvPr id="62" name="Picture 6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0562" y="1362750"/>
                  <a:ext cx="3133616" cy="2759370"/>
                </a:xfrm>
                <a:prstGeom prst="rect">
                  <a:avLst/>
                </a:prstGeom>
              </p:spPr>
            </p:pic>
            <p:sp>
              <p:nvSpPr>
                <p:cNvPr id="63" name="Rectangle 62"/>
                <p:cNvSpPr/>
                <p:nvPr/>
              </p:nvSpPr>
              <p:spPr>
                <a:xfrm>
                  <a:off x="5585170" y="1775403"/>
                  <a:ext cx="2208138" cy="219910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Box 63"/>
                <p:cNvSpPr txBox="1"/>
                <p:nvPr/>
              </p:nvSpPr>
              <p:spPr>
                <a:xfrm>
                  <a:off x="6829380" y="3527322"/>
                  <a:ext cx="1250045" cy="361256"/>
                </a:xfrm>
                <a:prstGeom prst="rect">
                  <a:avLst/>
                </a:prstGeom>
                <a:noFill/>
              </p:spPr>
              <p:txBody>
                <a:bodyPr wrap="square" rtlCol="0">
                  <a:spAutoFit/>
                </a:bodyPr>
                <a:lstStyle/>
                <a:p>
                  <a:r>
                    <a:rPr lang="en-US" altLang="zh-CN" sz="1200" i="0" dirty="0">
                      <a:solidFill>
                        <a:prstClr val="black"/>
                      </a:solidFill>
                      <a:ea typeface="Calibri" charset="0"/>
                      <a:cs typeface="Calibri" charset="0"/>
                    </a:rPr>
                    <a:t>500</a:t>
                  </a:r>
                  <a:r>
                    <a:rPr lang="zh-CN" altLang="en-US" sz="1200" i="0" dirty="0">
                      <a:solidFill>
                        <a:prstClr val="black"/>
                      </a:solidFill>
                      <a:ea typeface="Calibri" charset="0"/>
                      <a:cs typeface="Calibri" charset="0"/>
                    </a:rPr>
                    <a:t> </a:t>
                  </a:r>
                  <a:r>
                    <a:rPr lang="en-US" altLang="zh-CN" sz="1200" i="0" dirty="0">
                      <a:solidFill>
                        <a:prstClr val="black"/>
                      </a:solidFill>
                      <a:ea typeface="Calibri" charset="0"/>
                      <a:cs typeface="Calibri" charset="0"/>
                    </a:rPr>
                    <a:t>nm</a:t>
                  </a:r>
                  <a:endParaRPr lang="en-US" sz="1200" i="0" dirty="0">
                    <a:solidFill>
                      <a:prstClr val="black"/>
                    </a:solidFill>
                    <a:ea typeface="Calibri" charset="0"/>
                    <a:cs typeface="Calibri" charset="0"/>
                  </a:endParaRPr>
                </a:p>
              </p:txBody>
            </p:sp>
          </p:grpSp>
          <p:sp>
            <p:nvSpPr>
              <p:cNvPr id="60" name="TextBox 59"/>
              <p:cNvSpPr txBox="1"/>
              <p:nvPr/>
            </p:nvSpPr>
            <p:spPr>
              <a:xfrm>
                <a:off x="4810208" y="5053083"/>
                <a:ext cx="1043876" cy="307777"/>
              </a:xfrm>
              <a:prstGeom prst="rect">
                <a:avLst/>
              </a:prstGeom>
              <a:noFill/>
            </p:spPr>
            <p:txBody>
              <a:bodyPr wrap="none" rtlCol="0">
                <a:spAutoFit/>
              </a:bodyPr>
              <a:lstStyle/>
              <a:p>
                <a:r>
                  <a:rPr lang="en-US" sz="1400" i="0" dirty="0">
                    <a:solidFill>
                      <a:prstClr val="black"/>
                    </a:solidFill>
                    <a:latin typeface="Helvetica"/>
                    <a:cs typeface="Helvetica"/>
                  </a:rPr>
                  <a:t>5 nm SiN</a:t>
                </a:r>
                <a:r>
                  <a:rPr lang="en-US" sz="1400" i="0" baseline="-25000" dirty="0">
                    <a:solidFill>
                      <a:prstClr val="black"/>
                    </a:solidFill>
                    <a:latin typeface="Helvetica"/>
                    <a:cs typeface="Helvetica"/>
                  </a:rPr>
                  <a:t>x</a:t>
                </a:r>
                <a:endParaRPr lang="en-US" sz="1400" i="0" dirty="0">
                  <a:solidFill>
                    <a:prstClr val="black"/>
                  </a:solidFill>
                  <a:latin typeface="Helvetica"/>
                  <a:cs typeface="Helvetica"/>
                </a:endParaRPr>
              </a:p>
            </p:txBody>
          </p:sp>
          <p:sp>
            <p:nvSpPr>
              <p:cNvPr id="61" name="TextBox 60"/>
              <p:cNvSpPr txBox="1"/>
              <p:nvPr/>
            </p:nvSpPr>
            <p:spPr>
              <a:xfrm>
                <a:off x="4326689" y="5827178"/>
                <a:ext cx="1197956" cy="600164"/>
              </a:xfrm>
              <a:prstGeom prst="rect">
                <a:avLst/>
              </a:prstGeom>
              <a:noFill/>
            </p:spPr>
            <p:txBody>
              <a:bodyPr wrap="square" rtlCol="0">
                <a:spAutoFit/>
              </a:bodyPr>
              <a:lstStyle/>
              <a:p>
                <a:pPr algn="ctr"/>
                <a:r>
                  <a:rPr lang="en-US" sz="1100" i="0" dirty="0">
                    <a:solidFill>
                      <a:prstClr val="black"/>
                    </a:solidFill>
                    <a:latin typeface="Trebuchet MS"/>
                    <a:cs typeface="Trebuchet MS"/>
                  </a:rPr>
                  <a:t>Monolayer</a:t>
                </a:r>
                <a:br>
                  <a:rPr lang="en-US" sz="1100" i="0" dirty="0">
                    <a:solidFill>
                      <a:prstClr val="black"/>
                    </a:solidFill>
                    <a:latin typeface="Trebuchet MS"/>
                    <a:cs typeface="Trebuchet MS"/>
                  </a:rPr>
                </a:br>
                <a:r>
                  <a:rPr lang="en-US" sz="1100" i="0" dirty="0">
                    <a:solidFill>
                      <a:prstClr val="black"/>
                    </a:solidFill>
                    <a:latin typeface="Trebuchet MS"/>
                    <a:cs typeface="Trebuchet MS"/>
                  </a:rPr>
                  <a:t>WS</a:t>
                </a:r>
                <a:r>
                  <a:rPr lang="en-US" sz="1100" i="0" baseline="-25000" dirty="0">
                    <a:solidFill>
                      <a:prstClr val="black"/>
                    </a:solidFill>
                    <a:latin typeface="Trebuchet MS"/>
                    <a:cs typeface="Trebuchet MS"/>
                  </a:rPr>
                  <a:t>2</a:t>
                </a:r>
                <a:r>
                  <a:rPr lang="en-US" sz="1100" i="0" dirty="0">
                    <a:solidFill>
                      <a:prstClr val="black"/>
                    </a:solidFill>
                    <a:latin typeface="Trebuchet MS"/>
                    <a:cs typeface="Trebuchet MS"/>
                  </a:rPr>
                  <a:t>-WSe</a:t>
                </a:r>
                <a:r>
                  <a:rPr lang="en-US" sz="1100" i="0" baseline="-25000" dirty="0">
                    <a:solidFill>
                      <a:prstClr val="black"/>
                    </a:solidFill>
                    <a:latin typeface="Trebuchet MS"/>
                    <a:cs typeface="Trebuchet MS"/>
                  </a:rPr>
                  <a:t>2</a:t>
                </a:r>
                <a:r>
                  <a:rPr lang="en-US" sz="1100" i="0" dirty="0">
                    <a:solidFill>
                      <a:prstClr val="black"/>
                    </a:solidFill>
                    <a:latin typeface="Trebuchet MS"/>
                    <a:cs typeface="Trebuchet MS"/>
                  </a:rPr>
                  <a:t> </a:t>
                </a:r>
                <a:r>
                  <a:rPr lang="en-US" sz="1100" i="0" dirty="0" err="1">
                    <a:solidFill>
                      <a:prstClr val="black"/>
                    </a:solidFill>
                    <a:latin typeface="Trebuchet MS"/>
                    <a:cs typeface="Trebuchet MS"/>
                  </a:rPr>
                  <a:t>multijunctions</a:t>
                </a:r>
                <a:endParaRPr lang="en-US" sz="1100" i="0" dirty="0">
                  <a:solidFill>
                    <a:prstClr val="black"/>
                  </a:solidFill>
                  <a:latin typeface="Trebuchet MS"/>
                  <a:cs typeface="Trebuchet MS"/>
                </a:endParaRPr>
              </a:p>
            </p:txBody>
          </p:sp>
        </p:grpSp>
        <p:sp>
          <p:nvSpPr>
            <p:cNvPr id="57" name="Oval 56"/>
            <p:cNvSpPr/>
            <p:nvPr/>
          </p:nvSpPr>
          <p:spPr>
            <a:xfrm>
              <a:off x="5907434" y="2920766"/>
              <a:ext cx="265414" cy="26541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8" name="Straight Arrow Connector 57"/>
            <p:cNvCxnSpPr>
              <a:stCxn id="57" idx="3"/>
              <a:endCxn id="63" idx="0"/>
            </p:cNvCxnSpPr>
            <p:nvPr/>
          </p:nvCxnSpPr>
          <p:spPr>
            <a:xfrm flipH="1">
              <a:off x="4918069" y="3147311"/>
              <a:ext cx="1028234" cy="166261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370048" y="3621255"/>
            <a:ext cx="2351213" cy="3377536"/>
            <a:chOff x="6280873" y="3225985"/>
            <a:chExt cx="2351213" cy="3377536"/>
          </a:xfrm>
        </p:grpSpPr>
        <p:grpSp>
          <p:nvGrpSpPr>
            <p:cNvPr id="66" name="Group 65"/>
            <p:cNvGrpSpPr/>
            <p:nvPr/>
          </p:nvGrpSpPr>
          <p:grpSpPr>
            <a:xfrm>
              <a:off x="6280873" y="4506951"/>
              <a:ext cx="2351213" cy="2096570"/>
              <a:chOff x="5457241" y="4012830"/>
              <a:chExt cx="3041246" cy="2711869"/>
            </a:xfrm>
          </p:grpSpPr>
          <p:pic>
            <p:nvPicPr>
              <p:cNvPr id="69" name="Picture 6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7241" y="4012830"/>
                <a:ext cx="3041246" cy="2711869"/>
              </a:xfrm>
              <a:prstGeom prst="rect">
                <a:avLst/>
              </a:prstGeom>
            </p:spPr>
          </p:pic>
          <p:sp>
            <p:nvSpPr>
              <p:cNvPr id="70" name="Rectangle 69"/>
              <p:cNvSpPr/>
              <p:nvPr/>
            </p:nvSpPr>
            <p:spPr>
              <a:xfrm>
                <a:off x="5589472" y="4400506"/>
                <a:ext cx="2208138" cy="2214338"/>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7" name="Oval 66"/>
            <p:cNvSpPr/>
            <p:nvPr/>
          </p:nvSpPr>
          <p:spPr>
            <a:xfrm>
              <a:off x="6461472" y="3225985"/>
              <a:ext cx="265414" cy="265414"/>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8" name="Straight Arrow Connector 67"/>
            <p:cNvCxnSpPr>
              <a:stCxn id="67" idx="5"/>
              <a:endCxn id="70" idx="0"/>
            </p:cNvCxnSpPr>
            <p:nvPr/>
          </p:nvCxnSpPr>
          <p:spPr>
            <a:xfrm>
              <a:off x="6688017" y="3452530"/>
              <a:ext cx="548650" cy="13541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5328361" y="1591488"/>
            <a:ext cx="993662" cy="400110"/>
          </a:xfrm>
          <a:prstGeom prst="rect">
            <a:avLst/>
          </a:prstGeom>
          <a:noFill/>
        </p:spPr>
        <p:txBody>
          <a:bodyPr wrap="square" rtlCol="0">
            <a:spAutoFit/>
          </a:bodyPr>
          <a:lstStyle/>
          <a:p>
            <a:r>
              <a:rPr lang="en-US" sz="2000" b="0" i="0" dirty="0">
                <a:solidFill>
                  <a:srgbClr val="FFFFFF"/>
                </a:solidFill>
                <a:latin typeface="Trebuchet MS"/>
                <a:ea typeface="Helvetica" charset="0"/>
                <a:cs typeface="Trebuchet MS"/>
              </a:rPr>
              <a:t># e-</a:t>
            </a:r>
          </a:p>
        </p:txBody>
      </p:sp>
      <p:sp>
        <p:nvSpPr>
          <p:cNvPr id="72" name="Rectangle 71"/>
          <p:cNvSpPr/>
          <p:nvPr/>
        </p:nvSpPr>
        <p:spPr>
          <a:xfrm>
            <a:off x="0" y="6930091"/>
            <a:ext cx="4782538" cy="323165"/>
          </a:xfrm>
          <a:prstGeom prst="rect">
            <a:avLst/>
          </a:prstGeom>
        </p:spPr>
        <p:txBody>
          <a:bodyPr wrap="square">
            <a:spAutoFit/>
          </a:bodyPr>
          <a:lstStyle/>
          <a:p>
            <a:r>
              <a:rPr lang="en-US" sz="1500" b="0" i="0" dirty="0">
                <a:solidFill>
                  <a:srgbClr val="FFFFFF"/>
                </a:solidFill>
                <a:latin typeface="Times" charset="0"/>
                <a:ea typeface="Times" charset="0"/>
                <a:cs typeface="Times" charset="0"/>
              </a:rPr>
              <a:t>M.W. Tate </a:t>
            </a:r>
            <a:r>
              <a:rPr lang="en-US" altLang="zh-CN" sz="1500" b="0" dirty="0">
                <a:solidFill>
                  <a:srgbClr val="FFFFFF"/>
                </a:solidFill>
                <a:latin typeface="Times" charset="0"/>
                <a:ea typeface="Times" charset="0"/>
                <a:cs typeface="Times" charset="0"/>
              </a:rPr>
              <a:t>et</a:t>
            </a:r>
            <a:r>
              <a:rPr lang="zh-CN" altLang="en-US" sz="1500" b="0" dirty="0">
                <a:solidFill>
                  <a:srgbClr val="FFFFFF"/>
                </a:solidFill>
                <a:latin typeface="Times" charset="0"/>
                <a:ea typeface="Times" charset="0"/>
                <a:cs typeface="Times" charset="0"/>
              </a:rPr>
              <a:t> </a:t>
            </a:r>
            <a:r>
              <a:rPr lang="en-US" altLang="zh-CN" sz="1500" b="0" dirty="0">
                <a:solidFill>
                  <a:srgbClr val="FFFFFF"/>
                </a:solidFill>
                <a:latin typeface="Times" charset="0"/>
                <a:ea typeface="Times" charset="0"/>
                <a:cs typeface="Times" charset="0"/>
              </a:rPr>
              <a:t>al.</a:t>
            </a:r>
            <a:r>
              <a:rPr lang="en-US" sz="1500" b="0" dirty="0">
                <a:solidFill>
                  <a:srgbClr val="FFFFFF"/>
                </a:solidFill>
                <a:latin typeface="Times" charset="0"/>
                <a:ea typeface="Times" charset="0"/>
                <a:cs typeface="Times" charset="0"/>
              </a:rPr>
              <a:t> </a:t>
            </a:r>
            <a:r>
              <a:rPr lang="en-US" sz="1500" b="0" dirty="0" err="1">
                <a:solidFill>
                  <a:srgbClr val="FFFFFF"/>
                </a:solidFill>
                <a:latin typeface="Times" charset="0"/>
                <a:ea typeface="Times" charset="0"/>
                <a:cs typeface="Times" charset="0"/>
              </a:rPr>
              <a:t>Microsc</a:t>
            </a:r>
            <a:r>
              <a:rPr lang="en-US" sz="1500" b="0" dirty="0">
                <a:solidFill>
                  <a:srgbClr val="FFFFFF"/>
                </a:solidFill>
                <a:latin typeface="Times" charset="0"/>
                <a:ea typeface="Times" charset="0"/>
                <a:cs typeface="Times" charset="0"/>
              </a:rPr>
              <a:t>. &amp; </a:t>
            </a:r>
            <a:r>
              <a:rPr lang="en-US" sz="1500" b="0" dirty="0" err="1">
                <a:solidFill>
                  <a:srgbClr val="FFFFFF"/>
                </a:solidFill>
                <a:latin typeface="Times" charset="0"/>
                <a:ea typeface="Times" charset="0"/>
                <a:cs typeface="Times" charset="0"/>
              </a:rPr>
              <a:t>Microanal</a:t>
            </a:r>
            <a:r>
              <a:rPr lang="en-US" sz="1500" b="0" dirty="0">
                <a:solidFill>
                  <a:srgbClr val="FFFFFF"/>
                </a:solidFill>
                <a:latin typeface="Times" charset="0"/>
                <a:ea typeface="Times" charset="0"/>
                <a:cs typeface="Times" charset="0"/>
              </a:rPr>
              <a:t>.</a:t>
            </a:r>
            <a:r>
              <a:rPr lang="en-US" sz="1500" b="0" i="0" dirty="0">
                <a:solidFill>
                  <a:srgbClr val="FFFFFF"/>
                </a:solidFill>
                <a:latin typeface="Times" charset="0"/>
                <a:ea typeface="Times" charset="0"/>
                <a:cs typeface="Times" charset="0"/>
              </a:rPr>
              <a:t> </a:t>
            </a:r>
            <a:r>
              <a:rPr lang="en-US" sz="1500" i="0" dirty="0">
                <a:solidFill>
                  <a:srgbClr val="FFFFFF"/>
                </a:solidFill>
                <a:latin typeface="Times" charset="0"/>
                <a:ea typeface="Times" charset="0"/>
                <a:cs typeface="Times" charset="0"/>
              </a:rPr>
              <a:t>22</a:t>
            </a:r>
            <a:r>
              <a:rPr lang="en-US" sz="1500" b="0" i="0" dirty="0">
                <a:solidFill>
                  <a:srgbClr val="FFFFFF"/>
                </a:solidFill>
                <a:latin typeface="Times" charset="0"/>
                <a:ea typeface="Times" charset="0"/>
                <a:cs typeface="Times" charset="0"/>
              </a:rPr>
              <a:t>, 237 (2016)</a:t>
            </a:r>
          </a:p>
        </p:txBody>
      </p:sp>
      <p:sp>
        <p:nvSpPr>
          <p:cNvPr id="73" name="Rectangle 72"/>
          <p:cNvSpPr/>
          <p:nvPr/>
        </p:nvSpPr>
        <p:spPr>
          <a:xfrm>
            <a:off x="0" y="1299472"/>
            <a:ext cx="5314331" cy="368884"/>
          </a:xfrm>
          <a:prstGeom prst="rect">
            <a:avLst/>
          </a:prstGeom>
        </p:spPr>
        <p:txBody>
          <a:bodyPr wrap="square">
            <a:spAutoFit/>
          </a:bodyPr>
          <a:lstStyle/>
          <a:p>
            <a:r>
              <a:rPr lang="en-US" sz="1797" i="0" dirty="0">
                <a:solidFill>
                  <a:srgbClr val="FFFF00"/>
                </a:solidFill>
                <a:latin typeface="Trebuchet MS"/>
                <a:cs typeface="Trebuchet MS"/>
              </a:rPr>
              <a:t>Single Electron Sensitivity  (noise is 1/50 e</a:t>
            </a:r>
            <a:r>
              <a:rPr lang="en-US" sz="1797" i="0" baseline="30000" dirty="0">
                <a:solidFill>
                  <a:srgbClr val="FFFF00"/>
                </a:solidFill>
                <a:latin typeface="Trebuchet MS"/>
                <a:cs typeface="Trebuchet MS"/>
              </a:rPr>
              <a:t>–</a:t>
            </a:r>
            <a:r>
              <a:rPr lang="en-US" sz="1797" i="0" dirty="0">
                <a:solidFill>
                  <a:srgbClr val="FFFF00"/>
                </a:solidFill>
                <a:latin typeface="Trebuchet MS"/>
                <a:cs typeface="Trebuchet MS"/>
              </a:rPr>
              <a:t>)</a:t>
            </a:r>
          </a:p>
        </p:txBody>
      </p:sp>
      <p:sp>
        <p:nvSpPr>
          <p:cNvPr id="74" name="Rectangle 73"/>
          <p:cNvSpPr/>
          <p:nvPr/>
        </p:nvSpPr>
        <p:spPr>
          <a:xfrm>
            <a:off x="11456" y="5240829"/>
            <a:ext cx="2179619" cy="645407"/>
          </a:xfrm>
          <a:prstGeom prst="rect">
            <a:avLst/>
          </a:prstGeom>
        </p:spPr>
        <p:txBody>
          <a:bodyPr wrap="square">
            <a:spAutoFit/>
          </a:bodyPr>
          <a:lstStyle/>
          <a:p>
            <a:r>
              <a:rPr lang="en-US" sz="1797" i="0" dirty="0">
                <a:solidFill>
                  <a:srgbClr val="FFFF00"/>
                </a:solidFill>
                <a:latin typeface="Trebuchet MS"/>
                <a:cs typeface="Trebuchet MS"/>
              </a:rPr>
              <a:t>High Speed:</a:t>
            </a:r>
            <a:br>
              <a:rPr lang="en-US" sz="1797" i="0" dirty="0">
                <a:solidFill>
                  <a:srgbClr val="FFFF00"/>
                </a:solidFill>
                <a:latin typeface="Trebuchet MS"/>
                <a:cs typeface="Trebuchet MS"/>
              </a:rPr>
            </a:br>
            <a:r>
              <a:rPr lang="en-US" sz="1797" i="0" dirty="0">
                <a:solidFill>
                  <a:srgbClr val="FFFF00"/>
                </a:solidFill>
                <a:latin typeface="Trebuchet MS"/>
                <a:cs typeface="Trebuchet MS"/>
              </a:rPr>
              <a:t>0.86 </a:t>
            </a:r>
            <a:r>
              <a:rPr lang="en-US" sz="1797" i="0" dirty="0" err="1">
                <a:solidFill>
                  <a:srgbClr val="FFFF00"/>
                </a:solidFill>
                <a:latin typeface="Trebuchet MS"/>
                <a:cs typeface="Trebuchet MS"/>
              </a:rPr>
              <a:t>ms</a:t>
            </a:r>
            <a:r>
              <a:rPr lang="en-US" sz="1797" i="0" dirty="0">
                <a:solidFill>
                  <a:srgbClr val="FFFF00"/>
                </a:solidFill>
                <a:latin typeface="Trebuchet MS"/>
                <a:cs typeface="Trebuchet MS"/>
              </a:rPr>
              <a:t>/frame</a:t>
            </a:r>
          </a:p>
        </p:txBody>
      </p:sp>
      <p:sp>
        <p:nvSpPr>
          <p:cNvPr id="75" name="Rectangle 74"/>
          <p:cNvSpPr/>
          <p:nvPr/>
        </p:nvSpPr>
        <p:spPr>
          <a:xfrm>
            <a:off x="5414887" y="1299472"/>
            <a:ext cx="4322838" cy="368884"/>
          </a:xfrm>
          <a:prstGeom prst="rect">
            <a:avLst/>
          </a:prstGeom>
        </p:spPr>
        <p:txBody>
          <a:bodyPr wrap="square">
            <a:spAutoFit/>
          </a:bodyPr>
          <a:lstStyle/>
          <a:p>
            <a:r>
              <a:rPr lang="en-US" sz="1797" i="0" dirty="0">
                <a:solidFill>
                  <a:srgbClr val="FFFF00"/>
                </a:solidFill>
                <a:latin typeface="Trebuchet MS"/>
                <a:cs typeface="Trebuchet MS"/>
              </a:rPr>
              <a:t>e</a:t>
            </a:r>
            <a:r>
              <a:rPr lang="en-US" sz="1797" i="0" baseline="30000" dirty="0">
                <a:solidFill>
                  <a:srgbClr val="FFFF00"/>
                </a:solidFill>
                <a:latin typeface="Trebuchet MS"/>
                <a:cs typeface="Trebuchet MS"/>
              </a:rPr>
              <a:t>-</a:t>
            </a:r>
            <a:r>
              <a:rPr lang="en-US" sz="1797" i="0" dirty="0">
                <a:solidFill>
                  <a:srgbClr val="FFFF00"/>
                </a:solidFill>
                <a:latin typeface="Trebuchet MS"/>
                <a:cs typeface="Trebuchet MS"/>
              </a:rPr>
              <a:t> Dynamic Range &gt; 1,000,000:1</a:t>
            </a:r>
          </a:p>
        </p:txBody>
      </p:sp>
    </p:spTree>
    <p:extLst>
      <p:ext uri="{BB962C8B-B14F-4D97-AF65-F5344CB8AC3E}">
        <p14:creationId xmlns:p14="http://schemas.microsoft.com/office/powerpoint/2010/main" val="390889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0" y="219085"/>
            <a:ext cx="9737725" cy="747713"/>
          </a:xfrm>
        </p:spPr>
        <p:txBody>
          <a:bodyPr/>
          <a:lstStyle/>
          <a:p>
            <a:pPr defTabSz="965363" eaLnBrk="1" hangingPunct="1"/>
            <a:r>
              <a:rPr lang="en-US" sz="4800" dirty="0"/>
              <a:t>Theory User Facility</a:t>
            </a:r>
          </a:p>
        </p:txBody>
      </p:sp>
      <p:sp>
        <p:nvSpPr>
          <p:cNvPr id="4100" name="Rectangle 18"/>
          <p:cNvSpPr>
            <a:spLocks noChangeAspect="1" noChangeArrowheads="1"/>
          </p:cNvSpPr>
          <p:nvPr/>
        </p:nvSpPr>
        <p:spPr bwMode="auto">
          <a:xfrm>
            <a:off x="34242375" y="12068180"/>
            <a:ext cx="5610225" cy="5534025"/>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1987"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Box 13"/>
          <p:cNvSpPr txBox="1">
            <a:spLocks noChangeAspect="1" noChangeArrowheads="1"/>
          </p:cNvSpPr>
          <p:nvPr/>
        </p:nvSpPr>
        <p:spPr bwMode="auto">
          <a:xfrm>
            <a:off x="34539247" y="120396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1989" name="Group 174"/>
          <p:cNvGrpSpPr>
            <a:grpSpLocks noChangeAspect="1"/>
          </p:cNvGrpSpPr>
          <p:nvPr/>
        </p:nvGrpSpPr>
        <p:grpSpPr bwMode="auto">
          <a:xfrm>
            <a:off x="39612890" y="11049000"/>
            <a:ext cx="2678112" cy="2516188"/>
            <a:chOff x="6919913" y="1447800"/>
            <a:chExt cx="2300287" cy="2160230"/>
          </a:xfrm>
        </p:grpSpPr>
        <p:pic>
          <p:nvPicPr>
            <p:cNvPr id="42927"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2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1990"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Rectangle 300"/>
          <p:cNvSpPr>
            <a:spLocks noChangeArrowheads="1"/>
          </p:cNvSpPr>
          <p:nvPr/>
        </p:nvSpPr>
        <p:spPr bwMode="auto">
          <a:xfrm>
            <a:off x="40157403"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nchor="ctr"/>
          <a:lstStyle/>
          <a:p>
            <a:endParaRPr lang="en-US">
              <a:solidFill>
                <a:srgbClr val="FC0128"/>
              </a:solidFill>
            </a:endParaRPr>
          </a:p>
        </p:txBody>
      </p:sp>
      <p:grpSp>
        <p:nvGrpSpPr>
          <p:cNvPr id="41993" name="Group 34"/>
          <p:cNvGrpSpPr>
            <a:grpSpLocks noChangeAspect="1"/>
          </p:cNvGrpSpPr>
          <p:nvPr/>
        </p:nvGrpSpPr>
        <p:grpSpPr bwMode="auto">
          <a:xfrm>
            <a:off x="40233603" y="15621005"/>
            <a:ext cx="2065338" cy="2513013"/>
            <a:chOff x="531813" y="2551135"/>
            <a:chExt cx="3638550" cy="3595665"/>
          </a:xfrm>
        </p:grpSpPr>
        <p:grpSp>
          <p:nvGrpSpPr>
            <p:cNvPr id="42793" name="Group 3"/>
            <p:cNvGrpSpPr>
              <a:grpSpLocks noChangeAspect="1"/>
            </p:cNvGrpSpPr>
            <p:nvPr/>
          </p:nvGrpSpPr>
          <p:grpSpPr bwMode="auto">
            <a:xfrm>
              <a:off x="531813" y="4337050"/>
              <a:ext cx="2747962" cy="433388"/>
              <a:chOff x="1148" y="2757"/>
              <a:chExt cx="1540" cy="233"/>
            </a:xfrm>
          </p:grpSpPr>
          <p:grpSp>
            <p:nvGrpSpPr>
              <p:cNvPr id="42922" name="Group 4"/>
              <p:cNvGrpSpPr>
                <a:grpSpLocks noChangeAspect="1"/>
              </p:cNvGrpSpPr>
              <p:nvPr/>
            </p:nvGrpSpPr>
            <p:grpSpPr bwMode="auto">
              <a:xfrm>
                <a:off x="1159" y="2757"/>
                <a:ext cx="1529" cy="233"/>
                <a:chOff x="1152" y="2757"/>
                <a:chExt cx="1536" cy="233"/>
              </a:xfrm>
            </p:grpSpPr>
            <p:sp>
              <p:nvSpPr>
                <p:cNvPr id="4292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92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92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79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79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79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9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80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0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1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82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82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830" name="Group 54"/>
            <p:cNvGrpSpPr>
              <a:grpSpLocks noChangeAspect="1"/>
            </p:cNvGrpSpPr>
            <p:nvPr/>
          </p:nvGrpSpPr>
          <p:grpSpPr bwMode="auto">
            <a:xfrm>
              <a:off x="3490913" y="5029200"/>
              <a:ext cx="100012" cy="762000"/>
              <a:chOff x="4320" y="3456"/>
              <a:chExt cx="96" cy="384"/>
            </a:xfrm>
          </p:grpSpPr>
          <p:grpSp>
            <p:nvGrpSpPr>
              <p:cNvPr id="42912" name="Group 55" descr="50%"/>
              <p:cNvGrpSpPr>
                <a:grpSpLocks noChangeAspect="1"/>
              </p:cNvGrpSpPr>
              <p:nvPr/>
            </p:nvGrpSpPr>
            <p:grpSpPr bwMode="auto">
              <a:xfrm>
                <a:off x="4320" y="3456"/>
                <a:ext cx="96" cy="192"/>
                <a:chOff x="4320" y="3456"/>
                <a:chExt cx="96" cy="192"/>
              </a:xfrm>
            </p:grpSpPr>
            <p:sp>
              <p:nvSpPr>
                <p:cNvPr id="4291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2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913" name="Group 60" descr="50%"/>
              <p:cNvGrpSpPr>
                <a:grpSpLocks noChangeAspect="1"/>
              </p:cNvGrpSpPr>
              <p:nvPr/>
            </p:nvGrpSpPr>
            <p:grpSpPr bwMode="auto">
              <a:xfrm>
                <a:off x="4320" y="3648"/>
                <a:ext cx="96" cy="192"/>
                <a:chOff x="4320" y="3456"/>
                <a:chExt cx="96" cy="192"/>
              </a:xfrm>
            </p:grpSpPr>
            <p:sp>
              <p:nvSpPr>
                <p:cNvPr id="4291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91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831" name="Group 67"/>
            <p:cNvGrpSpPr>
              <a:grpSpLocks noChangeAspect="1"/>
            </p:cNvGrpSpPr>
            <p:nvPr/>
          </p:nvGrpSpPr>
          <p:grpSpPr bwMode="auto">
            <a:xfrm>
              <a:off x="728682" y="2551135"/>
              <a:ext cx="2176468" cy="1247780"/>
              <a:chOff x="3773" y="3360"/>
              <a:chExt cx="1371" cy="786"/>
            </a:xfrm>
          </p:grpSpPr>
          <p:sp>
            <p:nvSpPr>
              <p:cNvPr id="4283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840" name="Group 69"/>
              <p:cNvGrpSpPr>
                <a:grpSpLocks noChangeAspect="1"/>
              </p:cNvGrpSpPr>
              <p:nvPr/>
            </p:nvGrpSpPr>
            <p:grpSpPr bwMode="auto">
              <a:xfrm>
                <a:off x="4481" y="3454"/>
                <a:ext cx="106" cy="477"/>
                <a:chOff x="4481" y="3445"/>
                <a:chExt cx="106" cy="486"/>
              </a:xfrm>
            </p:grpSpPr>
            <p:sp>
              <p:nvSpPr>
                <p:cNvPr id="4290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90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910"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1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841"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2"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3"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44"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84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846"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7"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8"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49"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0"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1"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2"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3"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4"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5"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6"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7"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8"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59"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0"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1"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2"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3"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4"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65" name="Picture 98"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6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6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868"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6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7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871" name="Picture 104"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2" name="Picture 105"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3" name="Picture 106"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4" name="Picture 107"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5" name="Picture 108"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6" name="Picture 109"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7" name="Picture 110"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8" name="Picture 111"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79" name="Picture 112"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0" name="Picture 113"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1" name="Picture 11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2" name="Picture 11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3" name="Picture 11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4" name="Picture 11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5" name="Picture 11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6" name="Picture 119"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7" name="Picture 120"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8" name="Picture 121"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89" name="Picture 122"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0" name="Picture 123"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1" name="Picture 124"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2" name="Picture 125"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3" name="Picture 12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4" name="Picture 12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5" name="Picture 128"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6" name="Picture 129"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7" name="Picture 130"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8" name="Picture 13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99" name="Picture 13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0" name="Picture 133"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1" name="Picture 13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2"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3" name="Picture 13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4" name="Picture 13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5" name="Picture 138"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83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83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957" name="Rectangle 74"/>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08" name="Right Arrow 163"/>
          <p:cNvSpPr>
            <a:spLocks noChangeAspect="1" noChangeArrowheads="1"/>
          </p:cNvSpPr>
          <p:nvPr/>
        </p:nvSpPr>
        <p:spPr bwMode="auto">
          <a:xfrm rot="-9130438">
            <a:off x="33945524" y="12623809"/>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09" name="Right Arrow 164"/>
          <p:cNvSpPr>
            <a:spLocks noChangeAspect="1" noChangeArrowheads="1"/>
          </p:cNvSpPr>
          <p:nvPr/>
        </p:nvSpPr>
        <p:spPr bwMode="auto">
          <a:xfrm rot="1617048">
            <a:off x="33909000" y="13349297"/>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0" name="Right Arrow 14"/>
          <p:cNvSpPr>
            <a:spLocks noChangeAspect="1" noChangeArrowheads="1"/>
          </p:cNvSpPr>
          <p:nvPr/>
        </p:nvSpPr>
        <p:spPr bwMode="auto">
          <a:xfrm rot="1669562">
            <a:off x="38950907" y="16357610"/>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1" name="Right Arrow 21"/>
          <p:cNvSpPr>
            <a:spLocks noChangeAspect="1" noChangeArrowheads="1"/>
          </p:cNvSpPr>
          <p:nvPr/>
        </p:nvSpPr>
        <p:spPr bwMode="auto">
          <a:xfrm rot="-9182952">
            <a:off x="39174738" y="15595603"/>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2" name="Right Arrow 14"/>
          <p:cNvSpPr>
            <a:spLocks noChangeAspect="1" noChangeArrowheads="1"/>
          </p:cNvSpPr>
          <p:nvPr/>
        </p:nvSpPr>
        <p:spPr bwMode="auto">
          <a:xfrm rot="-2460000">
            <a:off x="39200139" y="13487409"/>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3" name="Right Arrow 21"/>
          <p:cNvSpPr>
            <a:spLocks noChangeAspect="1" noChangeArrowheads="1"/>
          </p:cNvSpPr>
          <p:nvPr/>
        </p:nvSpPr>
        <p:spPr bwMode="auto">
          <a:xfrm rot="8280000">
            <a:off x="38938200" y="131064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4" name="Right Arrow 14"/>
          <p:cNvSpPr>
            <a:spLocks noChangeAspect="1" noChangeArrowheads="1"/>
          </p:cNvSpPr>
          <p:nvPr/>
        </p:nvSpPr>
        <p:spPr bwMode="auto">
          <a:xfrm rot="8329562">
            <a:off x="34088388" y="15621009"/>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15" name="Right Arrow 21"/>
          <p:cNvSpPr>
            <a:spLocks noChangeAspect="1" noChangeArrowheads="1"/>
          </p:cNvSpPr>
          <p:nvPr/>
        </p:nvSpPr>
        <p:spPr bwMode="auto">
          <a:xfrm rot="-2522952">
            <a:off x="34594800" y="16078209"/>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02" name="TextBox 13"/>
          <p:cNvSpPr txBox="1">
            <a:spLocks noChangeAspect="1" noChangeArrowheads="1"/>
          </p:cNvSpPr>
          <p:nvPr/>
        </p:nvSpPr>
        <p:spPr bwMode="auto">
          <a:xfrm>
            <a:off x="35042486" y="16687806"/>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03" name="TextBox 13"/>
          <p:cNvSpPr txBox="1">
            <a:spLocks noChangeAspect="1" noChangeArrowheads="1"/>
          </p:cNvSpPr>
          <p:nvPr/>
        </p:nvSpPr>
        <p:spPr bwMode="auto">
          <a:xfrm>
            <a:off x="31305506" y="14341485"/>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04" name="TextBox 13"/>
          <p:cNvSpPr txBox="1">
            <a:spLocks noChangeAspect="1" noChangeArrowheads="1"/>
          </p:cNvSpPr>
          <p:nvPr/>
        </p:nvSpPr>
        <p:spPr bwMode="auto">
          <a:xfrm>
            <a:off x="40000249" y="135636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05" name="TextBox 13"/>
          <p:cNvSpPr txBox="1">
            <a:spLocks noChangeAspect="1" noChangeArrowheads="1"/>
          </p:cNvSpPr>
          <p:nvPr/>
        </p:nvSpPr>
        <p:spPr bwMode="auto">
          <a:xfrm>
            <a:off x="36020383" y="176022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sp>
        <p:nvSpPr>
          <p:cNvPr id="4120" name="Rectangle 175"/>
          <p:cNvSpPr>
            <a:spLocks noChangeAspect="1" noChangeArrowheads="1"/>
          </p:cNvSpPr>
          <p:nvPr/>
        </p:nvSpPr>
        <p:spPr bwMode="auto">
          <a:xfrm>
            <a:off x="34394775" y="12220580"/>
            <a:ext cx="5610225" cy="5534025"/>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007"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204400" y="126492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08" name="TextBox 13"/>
          <p:cNvSpPr txBox="1">
            <a:spLocks noChangeAspect="1" noChangeArrowheads="1"/>
          </p:cNvSpPr>
          <p:nvPr/>
        </p:nvSpPr>
        <p:spPr bwMode="auto">
          <a:xfrm>
            <a:off x="34691646" y="12192000"/>
            <a:ext cx="5151436"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009" name="Group 174"/>
          <p:cNvGrpSpPr>
            <a:grpSpLocks noChangeAspect="1"/>
          </p:cNvGrpSpPr>
          <p:nvPr/>
        </p:nvGrpSpPr>
        <p:grpSpPr bwMode="auto">
          <a:xfrm>
            <a:off x="39765289" y="11201400"/>
            <a:ext cx="2678112" cy="2516188"/>
            <a:chOff x="6919913" y="1447800"/>
            <a:chExt cx="2300287" cy="2160230"/>
          </a:xfrm>
        </p:grpSpPr>
        <p:pic>
          <p:nvPicPr>
            <p:cNvPr id="42791"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92"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010"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70600" y="112014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11"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546800" y="159273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12" name="Rectangle 300"/>
          <p:cNvSpPr>
            <a:spLocks noChangeArrowheads="1"/>
          </p:cNvSpPr>
          <p:nvPr/>
        </p:nvSpPr>
        <p:spPr bwMode="auto">
          <a:xfrm>
            <a:off x="40309802" y="156972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nchor="ctr"/>
          <a:lstStyle/>
          <a:p>
            <a:endParaRPr lang="en-US">
              <a:solidFill>
                <a:srgbClr val="FC0128"/>
              </a:solidFill>
            </a:endParaRPr>
          </a:p>
        </p:txBody>
      </p:sp>
      <p:grpSp>
        <p:nvGrpSpPr>
          <p:cNvPr id="42013" name="Group 34"/>
          <p:cNvGrpSpPr>
            <a:grpSpLocks noChangeAspect="1"/>
          </p:cNvGrpSpPr>
          <p:nvPr/>
        </p:nvGrpSpPr>
        <p:grpSpPr bwMode="auto">
          <a:xfrm>
            <a:off x="40386002" y="15773406"/>
            <a:ext cx="2065338" cy="2513013"/>
            <a:chOff x="531813" y="2551135"/>
            <a:chExt cx="3638550" cy="3595665"/>
          </a:xfrm>
        </p:grpSpPr>
        <p:grpSp>
          <p:nvGrpSpPr>
            <p:cNvPr id="42657" name="Group 3"/>
            <p:cNvGrpSpPr>
              <a:grpSpLocks noChangeAspect="1"/>
            </p:cNvGrpSpPr>
            <p:nvPr/>
          </p:nvGrpSpPr>
          <p:grpSpPr bwMode="auto">
            <a:xfrm>
              <a:off x="531813" y="4337050"/>
              <a:ext cx="2747962" cy="433388"/>
              <a:chOff x="1148" y="2757"/>
              <a:chExt cx="1540" cy="233"/>
            </a:xfrm>
          </p:grpSpPr>
          <p:grpSp>
            <p:nvGrpSpPr>
              <p:cNvPr id="42786" name="Group 4"/>
              <p:cNvGrpSpPr>
                <a:grpSpLocks noChangeAspect="1"/>
              </p:cNvGrpSpPr>
              <p:nvPr/>
            </p:nvGrpSpPr>
            <p:grpSpPr bwMode="auto">
              <a:xfrm>
                <a:off x="1159" y="2757"/>
                <a:ext cx="1529" cy="233"/>
                <a:chOff x="1152" y="2757"/>
                <a:chExt cx="1536" cy="233"/>
              </a:xfrm>
            </p:grpSpPr>
            <p:sp>
              <p:nvSpPr>
                <p:cNvPr id="42789"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790"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787"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8"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658"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659"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660"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1"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2"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63"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664"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5"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6"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7"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8"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69"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0"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1"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2"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3"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4"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5"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6"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7"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8"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79"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0"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1"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2"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3"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4"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5"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6"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7"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8"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89"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0"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1"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692"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693"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694" name="Group 54"/>
            <p:cNvGrpSpPr>
              <a:grpSpLocks noChangeAspect="1"/>
            </p:cNvGrpSpPr>
            <p:nvPr/>
          </p:nvGrpSpPr>
          <p:grpSpPr bwMode="auto">
            <a:xfrm>
              <a:off x="3490913" y="5029200"/>
              <a:ext cx="100012" cy="762000"/>
              <a:chOff x="4320" y="3456"/>
              <a:chExt cx="96" cy="384"/>
            </a:xfrm>
          </p:grpSpPr>
          <p:grpSp>
            <p:nvGrpSpPr>
              <p:cNvPr id="42776" name="Group 55" descr="50%"/>
              <p:cNvGrpSpPr>
                <a:grpSpLocks noChangeAspect="1"/>
              </p:cNvGrpSpPr>
              <p:nvPr/>
            </p:nvGrpSpPr>
            <p:grpSpPr bwMode="auto">
              <a:xfrm>
                <a:off x="4320" y="3456"/>
                <a:ext cx="96" cy="192"/>
                <a:chOff x="4320" y="3456"/>
                <a:chExt cx="96" cy="192"/>
              </a:xfrm>
            </p:grpSpPr>
            <p:sp>
              <p:nvSpPr>
                <p:cNvPr id="42782"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3"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4"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5"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777" name="Group 60" descr="50%"/>
              <p:cNvGrpSpPr>
                <a:grpSpLocks noChangeAspect="1"/>
              </p:cNvGrpSpPr>
              <p:nvPr/>
            </p:nvGrpSpPr>
            <p:grpSpPr bwMode="auto">
              <a:xfrm>
                <a:off x="4320" y="3648"/>
                <a:ext cx="96" cy="192"/>
                <a:chOff x="4320" y="3456"/>
                <a:chExt cx="96" cy="192"/>
              </a:xfrm>
            </p:grpSpPr>
            <p:sp>
              <p:nvSpPr>
                <p:cNvPr id="42778"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79"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0"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781"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695" name="Group 67"/>
            <p:cNvGrpSpPr>
              <a:grpSpLocks noChangeAspect="1"/>
            </p:cNvGrpSpPr>
            <p:nvPr/>
          </p:nvGrpSpPr>
          <p:grpSpPr bwMode="auto">
            <a:xfrm>
              <a:off x="728682" y="2551135"/>
              <a:ext cx="2176468" cy="1247780"/>
              <a:chOff x="3773" y="3360"/>
              <a:chExt cx="1371" cy="786"/>
            </a:xfrm>
          </p:grpSpPr>
          <p:sp>
            <p:nvSpPr>
              <p:cNvPr id="42703"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704" name="Group 69"/>
              <p:cNvGrpSpPr>
                <a:grpSpLocks noChangeAspect="1"/>
              </p:cNvGrpSpPr>
              <p:nvPr/>
            </p:nvGrpSpPr>
            <p:grpSpPr bwMode="auto">
              <a:xfrm>
                <a:off x="4481" y="3454"/>
                <a:ext cx="106" cy="477"/>
                <a:chOff x="4481" y="3445"/>
                <a:chExt cx="106" cy="486"/>
              </a:xfrm>
            </p:grpSpPr>
            <p:sp>
              <p:nvSpPr>
                <p:cNvPr id="42772"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73"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774"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5"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705"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6"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7"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8"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709"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710"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1"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2"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3"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4"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5"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6"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7"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8"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19"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0"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1"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2"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3"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4"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5"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6"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7"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8"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29" name="Picture 98"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30"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31"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732"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33"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34"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735" name="Picture 104"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6" name="Picture 105"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7" name="Picture 106"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8" name="Picture 107"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39" name="Picture 108"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0" name="Picture 109"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1" name="Picture 110"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2" name="Picture 111"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3" name="Picture 112"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4" name="Picture 113"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5" name="Picture 11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6" name="Picture 11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7" name="Picture 11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8" name="Picture 11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49" name="Picture 11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0" name="Picture 119"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1" name="Picture 120"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2" name="Picture 121"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3" name="Picture 122"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4" name="Picture 123"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5" name="Picture 124"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6" name="Picture 125"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7" name="Picture 12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8" name="Picture 12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59" name="Picture 128"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0" name="Picture 129"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1" name="Picture 130"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2" name="Picture 13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3" name="Picture 13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4" name="Picture 133"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5" name="Picture 13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6"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7" name="Picture 13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8" name="Picture 13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69" name="Picture 138"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70"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71"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696"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7"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8"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99"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00"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701"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821" name="Rectangle 230"/>
            <p:cNvSpPr>
              <a:spLocks noChangeAspect="1" noChangeArrowheads="1"/>
            </p:cNvSpPr>
            <p:nvPr/>
          </p:nvSpPr>
          <p:spPr bwMode="auto">
            <a:xfrm>
              <a:off x="3611016" y="5270030"/>
              <a:ext cx="397136" cy="111299"/>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28" name="Right Arrow 319"/>
          <p:cNvSpPr>
            <a:spLocks noChangeAspect="1" noChangeArrowheads="1"/>
          </p:cNvSpPr>
          <p:nvPr/>
        </p:nvSpPr>
        <p:spPr bwMode="auto">
          <a:xfrm rot="-9130438">
            <a:off x="34097924" y="12776209"/>
            <a:ext cx="1093787" cy="635001"/>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29" name="Right Arrow 320"/>
          <p:cNvSpPr>
            <a:spLocks noChangeAspect="1" noChangeArrowheads="1"/>
          </p:cNvSpPr>
          <p:nvPr/>
        </p:nvSpPr>
        <p:spPr bwMode="auto">
          <a:xfrm rot="1617048">
            <a:off x="34061400" y="13501697"/>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0" name="Right Arrow 14"/>
          <p:cNvSpPr>
            <a:spLocks noChangeAspect="1" noChangeArrowheads="1"/>
          </p:cNvSpPr>
          <p:nvPr/>
        </p:nvSpPr>
        <p:spPr bwMode="auto">
          <a:xfrm rot="1669562">
            <a:off x="39103306" y="16510010"/>
            <a:ext cx="1100138" cy="635001"/>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1" name="Right Arrow 21"/>
          <p:cNvSpPr>
            <a:spLocks noChangeAspect="1" noChangeArrowheads="1"/>
          </p:cNvSpPr>
          <p:nvPr/>
        </p:nvSpPr>
        <p:spPr bwMode="auto">
          <a:xfrm rot="-9182952">
            <a:off x="39327138" y="157480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2" name="Right Arrow 14"/>
          <p:cNvSpPr>
            <a:spLocks noChangeAspect="1" noChangeArrowheads="1"/>
          </p:cNvSpPr>
          <p:nvPr/>
        </p:nvSpPr>
        <p:spPr bwMode="auto">
          <a:xfrm rot="-2460000">
            <a:off x="39352539" y="13639809"/>
            <a:ext cx="1150936" cy="635001"/>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3" name="Right Arrow 21"/>
          <p:cNvSpPr>
            <a:spLocks noChangeAspect="1" noChangeArrowheads="1"/>
          </p:cNvSpPr>
          <p:nvPr/>
        </p:nvSpPr>
        <p:spPr bwMode="auto">
          <a:xfrm rot="8280000">
            <a:off x="39090600" y="13258810"/>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4" name="Right Arrow 14"/>
          <p:cNvSpPr>
            <a:spLocks noChangeAspect="1" noChangeArrowheads="1"/>
          </p:cNvSpPr>
          <p:nvPr/>
        </p:nvSpPr>
        <p:spPr bwMode="auto">
          <a:xfrm rot="8329562">
            <a:off x="34240788" y="15773409"/>
            <a:ext cx="1116012" cy="635001"/>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35" name="Right Arrow 21"/>
          <p:cNvSpPr>
            <a:spLocks noChangeAspect="1" noChangeArrowheads="1"/>
          </p:cNvSpPr>
          <p:nvPr/>
        </p:nvSpPr>
        <p:spPr bwMode="auto">
          <a:xfrm rot="-2522952">
            <a:off x="34747200" y="16230609"/>
            <a:ext cx="914400" cy="635001"/>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22" name="TextBox 13"/>
          <p:cNvSpPr txBox="1">
            <a:spLocks noChangeAspect="1" noChangeArrowheads="1"/>
          </p:cNvSpPr>
          <p:nvPr/>
        </p:nvSpPr>
        <p:spPr bwMode="auto">
          <a:xfrm>
            <a:off x="35194886" y="16840206"/>
            <a:ext cx="4270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23" name="TextBox 13"/>
          <p:cNvSpPr txBox="1">
            <a:spLocks noChangeAspect="1" noChangeArrowheads="1"/>
          </p:cNvSpPr>
          <p:nvPr/>
        </p:nvSpPr>
        <p:spPr bwMode="auto">
          <a:xfrm>
            <a:off x="31457905" y="14493885"/>
            <a:ext cx="3103563"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24" name="TextBox 13"/>
          <p:cNvSpPr txBox="1">
            <a:spLocks noChangeAspect="1" noChangeArrowheads="1"/>
          </p:cNvSpPr>
          <p:nvPr/>
        </p:nvSpPr>
        <p:spPr bwMode="auto">
          <a:xfrm>
            <a:off x="40152649" y="13716000"/>
            <a:ext cx="2198687"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25" name="TextBox 13"/>
          <p:cNvSpPr txBox="1">
            <a:spLocks noChangeAspect="1" noChangeArrowheads="1"/>
          </p:cNvSpPr>
          <p:nvPr/>
        </p:nvSpPr>
        <p:spPr bwMode="auto">
          <a:xfrm>
            <a:off x="36172782" y="17754602"/>
            <a:ext cx="4116388"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851" tIns="44933" rIns="89851" bIns="44933">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nvGrpSpPr>
          <p:cNvPr id="42026" name="Group 331"/>
          <p:cNvGrpSpPr>
            <a:grpSpLocks/>
          </p:cNvGrpSpPr>
          <p:nvPr/>
        </p:nvGrpSpPr>
        <p:grpSpPr bwMode="auto">
          <a:xfrm>
            <a:off x="31305500" y="11049009"/>
            <a:ext cx="11061700" cy="7340601"/>
            <a:chOff x="31305500" y="11049000"/>
            <a:chExt cx="11061700" cy="7341108"/>
          </a:xfrm>
        </p:grpSpPr>
        <p:sp>
          <p:nvSpPr>
            <p:cNvPr id="4620" name="Rectangle 332"/>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502"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3"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504" name="Group 174"/>
            <p:cNvGrpSpPr>
              <a:grpSpLocks noChangeAspect="1"/>
            </p:cNvGrpSpPr>
            <p:nvPr/>
          </p:nvGrpSpPr>
          <p:grpSpPr bwMode="auto">
            <a:xfrm>
              <a:off x="39612888" y="11049000"/>
              <a:ext cx="2678112" cy="2516188"/>
              <a:chOff x="6919913" y="1447800"/>
              <a:chExt cx="2300287" cy="2160230"/>
            </a:xfrm>
          </p:grpSpPr>
          <p:pic>
            <p:nvPicPr>
              <p:cNvPr id="42655"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56"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505"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06"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7"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508" name="Group 34"/>
            <p:cNvGrpSpPr>
              <a:grpSpLocks noChangeAspect="1"/>
            </p:cNvGrpSpPr>
            <p:nvPr/>
          </p:nvGrpSpPr>
          <p:grpSpPr bwMode="auto">
            <a:xfrm>
              <a:off x="40233600" y="15621002"/>
              <a:ext cx="2065339" cy="2513014"/>
              <a:chOff x="531813" y="2551135"/>
              <a:chExt cx="3638550" cy="3595665"/>
            </a:xfrm>
          </p:grpSpPr>
          <p:grpSp>
            <p:nvGrpSpPr>
              <p:cNvPr id="42521" name="Group 3"/>
              <p:cNvGrpSpPr>
                <a:grpSpLocks noChangeAspect="1"/>
              </p:cNvGrpSpPr>
              <p:nvPr/>
            </p:nvGrpSpPr>
            <p:grpSpPr bwMode="auto">
              <a:xfrm>
                <a:off x="531813" y="4337050"/>
                <a:ext cx="2747962" cy="433388"/>
                <a:chOff x="1148" y="2757"/>
                <a:chExt cx="1540" cy="233"/>
              </a:xfrm>
            </p:grpSpPr>
            <p:grpSp>
              <p:nvGrpSpPr>
                <p:cNvPr id="42650" name="Group 4"/>
                <p:cNvGrpSpPr>
                  <a:grpSpLocks noChangeAspect="1"/>
                </p:cNvGrpSpPr>
                <p:nvPr/>
              </p:nvGrpSpPr>
              <p:grpSpPr bwMode="auto">
                <a:xfrm>
                  <a:off x="1159" y="2757"/>
                  <a:ext cx="1529" cy="233"/>
                  <a:chOff x="1152" y="2757"/>
                  <a:chExt cx="1536" cy="233"/>
                </a:xfrm>
              </p:grpSpPr>
              <p:sp>
                <p:nvSpPr>
                  <p:cNvPr id="42653"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654"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651"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52"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522"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523"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524"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5"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6"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527"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528"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29"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0"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1"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2"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3"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4"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5"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6"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7"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8"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39"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0"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1"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2"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3"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4"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5"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6"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7"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8"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49"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0"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1"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2"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3"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4"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5"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556"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557"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558" name="Group 54"/>
              <p:cNvGrpSpPr>
                <a:grpSpLocks noChangeAspect="1"/>
              </p:cNvGrpSpPr>
              <p:nvPr/>
            </p:nvGrpSpPr>
            <p:grpSpPr bwMode="auto">
              <a:xfrm>
                <a:off x="3490913" y="5029200"/>
                <a:ext cx="100012" cy="762000"/>
                <a:chOff x="4320" y="3456"/>
                <a:chExt cx="96" cy="384"/>
              </a:xfrm>
            </p:grpSpPr>
            <p:grpSp>
              <p:nvGrpSpPr>
                <p:cNvPr id="42640" name="Group 55" descr="50%"/>
                <p:cNvGrpSpPr>
                  <a:grpSpLocks noChangeAspect="1"/>
                </p:cNvGrpSpPr>
                <p:nvPr/>
              </p:nvGrpSpPr>
              <p:grpSpPr bwMode="auto">
                <a:xfrm>
                  <a:off x="4320" y="3456"/>
                  <a:ext cx="96" cy="192"/>
                  <a:chOff x="4320" y="3456"/>
                  <a:chExt cx="96" cy="192"/>
                </a:xfrm>
              </p:grpSpPr>
              <p:sp>
                <p:nvSpPr>
                  <p:cNvPr id="42646"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7"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8"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9"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641" name="Group 60" descr="50%"/>
                <p:cNvGrpSpPr>
                  <a:grpSpLocks noChangeAspect="1"/>
                </p:cNvGrpSpPr>
                <p:nvPr/>
              </p:nvGrpSpPr>
              <p:grpSpPr bwMode="auto">
                <a:xfrm>
                  <a:off x="4320" y="3648"/>
                  <a:ext cx="96" cy="192"/>
                  <a:chOff x="4320" y="3456"/>
                  <a:chExt cx="96" cy="192"/>
                </a:xfrm>
              </p:grpSpPr>
              <p:sp>
                <p:nvSpPr>
                  <p:cNvPr id="42642"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3"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4"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645"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559" name="Group 67"/>
              <p:cNvGrpSpPr>
                <a:grpSpLocks noChangeAspect="1"/>
              </p:cNvGrpSpPr>
              <p:nvPr/>
            </p:nvGrpSpPr>
            <p:grpSpPr bwMode="auto">
              <a:xfrm>
                <a:off x="728684" y="2551135"/>
                <a:ext cx="2176468" cy="1247780"/>
                <a:chOff x="3773" y="3360"/>
                <a:chExt cx="1371" cy="786"/>
              </a:xfrm>
            </p:grpSpPr>
            <p:sp>
              <p:nvSpPr>
                <p:cNvPr id="42567"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568" name="Group 399"/>
                <p:cNvGrpSpPr>
                  <a:grpSpLocks noChangeAspect="1"/>
                </p:cNvGrpSpPr>
                <p:nvPr/>
              </p:nvGrpSpPr>
              <p:grpSpPr bwMode="auto">
                <a:xfrm>
                  <a:off x="4481" y="3454"/>
                  <a:ext cx="106" cy="477"/>
                  <a:chOff x="4481" y="3445"/>
                  <a:chExt cx="106" cy="486"/>
                </a:xfrm>
              </p:grpSpPr>
              <p:sp>
                <p:nvSpPr>
                  <p:cNvPr id="42636"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637"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638"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39"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569"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0"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1"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72"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573"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574"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5"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6"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7"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8"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9"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0"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1"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2"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3"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4"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5"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6"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7"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8"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89"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0"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1"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2"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3" name="Picture 98"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4"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95"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596"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7"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98"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599" name="Picture 104"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0" name="Picture 105"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1" name="Picture 106"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2" name="Picture 107"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3" name="Picture 108"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4" name="Picture 109"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5" name="Picture 110"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6" name="Picture 111"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7" name="Picture 112"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8" name="Picture 113"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09" name="Picture 11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0" name="Picture 11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1" name="Picture 11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2" name="Picture 11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3" name="Picture 11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4" name="Picture 119"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5" name="Picture 120"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6" name="Picture 121"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7" name="Picture 122"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8" name="Picture 123"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19" name="Picture 124"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0" name="Picture 125"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1" name="Picture 12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2" name="Picture 12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3" name="Picture 128"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4" name="Picture 129"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5" name="Picture 130"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6" name="Picture 13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7" name="Picture 13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8" name="Picture 133"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29" name="Picture 13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0"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1" name="Picture 13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2" name="Picture 13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3" name="Picture 138"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634"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35"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560"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1"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2"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3"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4"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565"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685" name="Rectangle 397"/>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628" name="Right Arrow 340"/>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29" name="Right Arrow 341"/>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0"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1"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2"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3"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4"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635"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517"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518"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519"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520"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7" name="Group 488"/>
          <p:cNvGrpSpPr>
            <a:grpSpLocks/>
          </p:cNvGrpSpPr>
          <p:nvPr/>
        </p:nvGrpSpPr>
        <p:grpSpPr bwMode="auto">
          <a:xfrm>
            <a:off x="31457899" y="11201409"/>
            <a:ext cx="11061700" cy="7340601"/>
            <a:chOff x="31305500" y="11049000"/>
            <a:chExt cx="11061700" cy="7341108"/>
          </a:xfrm>
        </p:grpSpPr>
        <p:sp>
          <p:nvSpPr>
            <p:cNvPr id="4464" name="Rectangle 489"/>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346"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47"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348" name="Group 174"/>
            <p:cNvGrpSpPr>
              <a:grpSpLocks noChangeAspect="1"/>
            </p:cNvGrpSpPr>
            <p:nvPr/>
          </p:nvGrpSpPr>
          <p:grpSpPr bwMode="auto">
            <a:xfrm>
              <a:off x="39612888" y="11049000"/>
              <a:ext cx="2678112" cy="2516188"/>
              <a:chOff x="6919913" y="1447800"/>
              <a:chExt cx="2300287" cy="2160230"/>
            </a:xfrm>
          </p:grpSpPr>
          <p:pic>
            <p:nvPicPr>
              <p:cNvPr id="42499"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00"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349"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50"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51"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352" name="Group 34"/>
            <p:cNvGrpSpPr>
              <a:grpSpLocks noChangeAspect="1"/>
            </p:cNvGrpSpPr>
            <p:nvPr/>
          </p:nvGrpSpPr>
          <p:grpSpPr bwMode="auto">
            <a:xfrm>
              <a:off x="40233600" y="15621002"/>
              <a:ext cx="2065339" cy="2513014"/>
              <a:chOff x="531813" y="2551135"/>
              <a:chExt cx="3638550" cy="3595665"/>
            </a:xfrm>
          </p:grpSpPr>
          <p:grpSp>
            <p:nvGrpSpPr>
              <p:cNvPr id="42365" name="Group 3"/>
              <p:cNvGrpSpPr>
                <a:grpSpLocks noChangeAspect="1"/>
              </p:cNvGrpSpPr>
              <p:nvPr/>
            </p:nvGrpSpPr>
            <p:grpSpPr bwMode="auto">
              <a:xfrm>
                <a:off x="531813" y="4337050"/>
                <a:ext cx="2747962" cy="433388"/>
                <a:chOff x="1148" y="2757"/>
                <a:chExt cx="1540" cy="233"/>
              </a:xfrm>
            </p:grpSpPr>
            <p:grpSp>
              <p:nvGrpSpPr>
                <p:cNvPr id="42494" name="Group 4"/>
                <p:cNvGrpSpPr>
                  <a:grpSpLocks noChangeAspect="1"/>
                </p:cNvGrpSpPr>
                <p:nvPr/>
              </p:nvGrpSpPr>
              <p:grpSpPr bwMode="auto">
                <a:xfrm>
                  <a:off x="1159" y="2757"/>
                  <a:ext cx="1529" cy="233"/>
                  <a:chOff x="1152" y="2757"/>
                  <a:chExt cx="1536" cy="233"/>
                </a:xfrm>
              </p:grpSpPr>
              <p:sp>
                <p:nvSpPr>
                  <p:cNvPr id="42497"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498"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495"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6"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366"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367"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368"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69"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70"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71"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372"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3"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4"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5"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6"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7"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8"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79"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0"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1"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2"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3"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4"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5"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6"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7"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8"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89"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0"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1"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2"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3"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4"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5"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6"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7"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8"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399"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400"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401"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402" name="Group 54"/>
              <p:cNvGrpSpPr>
                <a:grpSpLocks noChangeAspect="1"/>
              </p:cNvGrpSpPr>
              <p:nvPr/>
            </p:nvGrpSpPr>
            <p:grpSpPr bwMode="auto">
              <a:xfrm>
                <a:off x="3490913" y="5029200"/>
                <a:ext cx="100012" cy="762000"/>
                <a:chOff x="4320" y="3456"/>
                <a:chExt cx="96" cy="384"/>
              </a:xfrm>
            </p:grpSpPr>
            <p:grpSp>
              <p:nvGrpSpPr>
                <p:cNvPr id="42484" name="Group 55" descr="50%"/>
                <p:cNvGrpSpPr>
                  <a:grpSpLocks noChangeAspect="1"/>
                </p:cNvGrpSpPr>
                <p:nvPr/>
              </p:nvGrpSpPr>
              <p:grpSpPr bwMode="auto">
                <a:xfrm>
                  <a:off x="4320" y="3456"/>
                  <a:ext cx="96" cy="192"/>
                  <a:chOff x="4320" y="3456"/>
                  <a:chExt cx="96" cy="192"/>
                </a:xfrm>
              </p:grpSpPr>
              <p:sp>
                <p:nvSpPr>
                  <p:cNvPr id="42490"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1"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2"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93"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485" name="Group 60" descr="50%"/>
                <p:cNvGrpSpPr>
                  <a:grpSpLocks noChangeAspect="1"/>
                </p:cNvGrpSpPr>
                <p:nvPr/>
              </p:nvGrpSpPr>
              <p:grpSpPr bwMode="auto">
                <a:xfrm>
                  <a:off x="4320" y="3648"/>
                  <a:ext cx="96" cy="192"/>
                  <a:chOff x="4320" y="3456"/>
                  <a:chExt cx="96" cy="192"/>
                </a:xfrm>
              </p:grpSpPr>
              <p:sp>
                <p:nvSpPr>
                  <p:cNvPr id="42486"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7"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8"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489"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403" name="Group 67"/>
              <p:cNvGrpSpPr>
                <a:grpSpLocks noChangeAspect="1"/>
              </p:cNvGrpSpPr>
              <p:nvPr/>
            </p:nvGrpSpPr>
            <p:grpSpPr bwMode="auto">
              <a:xfrm>
                <a:off x="728684" y="2551135"/>
                <a:ext cx="2176468" cy="1247780"/>
                <a:chOff x="3773" y="3360"/>
                <a:chExt cx="1371" cy="786"/>
              </a:xfrm>
            </p:grpSpPr>
            <p:sp>
              <p:nvSpPr>
                <p:cNvPr id="42411"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412" name="Group 556"/>
                <p:cNvGrpSpPr>
                  <a:grpSpLocks noChangeAspect="1"/>
                </p:cNvGrpSpPr>
                <p:nvPr/>
              </p:nvGrpSpPr>
              <p:grpSpPr bwMode="auto">
                <a:xfrm>
                  <a:off x="4481" y="3454"/>
                  <a:ext cx="106" cy="477"/>
                  <a:chOff x="4481" y="3445"/>
                  <a:chExt cx="106" cy="486"/>
                </a:xfrm>
              </p:grpSpPr>
              <p:sp>
                <p:nvSpPr>
                  <p:cNvPr id="42480"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81"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482"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83"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413"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4"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5"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16"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417"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418"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19"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0"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1"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2"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3"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4"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5"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6"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7"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8"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29"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0"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1"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2"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3"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4"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5"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6"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37" name="Picture 98"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38"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39"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440"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41"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42"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443" name="Picture 104"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4" name="Picture 105"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5" name="Picture 106"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6" name="Picture 107"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7" name="Picture 108"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8" name="Picture 109"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49" name="Picture 110"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0" name="Picture 111"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1" name="Picture 112"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2" name="Picture 113"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3" name="Picture 11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4" name="Picture 11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5" name="Picture 11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6" name="Picture 11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7" name="Picture 11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8" name="Picture 119"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59" name="Picture 120"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0" name="Picture 121"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1" name="Picture 122"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2" name="Picture 123"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3" name="Picture 124"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4" name="Picture 125"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5" name="Picture 12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6" name="Picture 12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7" name="Picture 128"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8" name="Picture 129"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69" name="Picture 130"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0" name="Picture 13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1" name="Picture 13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2" name="Picture 133"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3" name="Picture 13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4"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5" name="Picture 13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6" name="Picture 13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7" name="Picture 138"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78"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79"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404"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5"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6"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7"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8"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409"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529" name="Rectangle 554"/>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472" name="Right Arrow 497"/>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3" name="Right Arrow 498"/>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4"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5"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6"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7"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8"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479"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361"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362"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363"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364"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8" name="Group 645"/>
          <p:cNvGrpSpPr>
            <a:grpSpLocks/>
          </p:cNvGrpSpPr>
          <p:nvPr/>
        </p:nvGrpSpPr>
        <p:grpSpPr bwMode="auto">
          <a:xfrm>
            <a:off x="31610300" y="11353809"/>
            <a:ext cx="11061700" cy="7340601"/>
            <a:chOff x="31305500" y="11049000"/>
            <a:chExt cx="11061700" cy="7341108"/>
          </a:xfrm>
        </p:grpSpPr>
        <p:sp>
          <p:nvSpPr>
            <p:cNvPr id="4308" name="Rectangle 646"/>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190"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91"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192" name="Group 174"/>
            <p:cNvGrpSpPr>
              <a:grpSpLocks noChangeAspect="1"/>
            </p:cNvGrpSpPr>
            <p:nvPr/>
          </p:nvGrpSpPr>
          <p:grpSpPr bwMode="auto">
            <a:xfrm>
              <a:off x="39612888" y="11049000"/>
              <a:ext cx="2678112" cy="2516188"/>
              <a:chOff x="6919913" y="1447800"/>
              <a:chExt cx="2300287" cy="2160230"/>
            </a:xfrm>
          </p:grpSpPr>
          <p:pic>
            <p:nvPicPr>
              <p:cNvPr id="42343"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44"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193"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94"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95"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196" name="Group 34"/>
            <p:cNvGrpSpPr>
              <a:grpSpLocks noChangeAspect="1"/>
            </p:cNvGrpSpPr>
            <p:nvPr/>
          </p:nvGrpSpPr>
          <p:grpSpPr bwMode="auto">
            <a:xfrm>
              <a:off x="40233600" y="15621002"/>
              <a:ext cx="2065339" cy="2513014"/>
              <a:chOff x="531813" y="2551135"/>
              <a:chExt cx="3638550" cy="3595665"/>
            </a:xfrm>
          </p:grpSpPr>
          <p:grpSp>
            <p:nvGrpSpPr>
              <p:cNvPr id="42209" name="Group 3"/>
              <p:cNvGrpSpPr>
                <a:grpSpLocks noChangeAspect="1"/>
              </p:cNvGrpSpPr>
              <p:nvPr/>
            </p:nvGrpSpPr>
            <p:grpSpPr bwMode="auto">
              <a:xfrm>
                <a:off x="531813" y="4337050"/>
                <a:ext cx="2747962" cy="433388"/>
                <a:chOff x="1148" y="2757"/>
                <a:chExt cx="1540" cy="233"/>
              </a:xfrm>
            </p:grpSpPr>
            <p:grpSp>
              <p:nvGrpSpPr>
                <p:cNvPr id="42338" name="Group 4"/>
                <p:cNvGrpSpPr>
                  <a:grpSpLocks noChangeAspect="1"/>
                </p:cNvGrpSpPr>
                <p:nvPr/>
              </p:nvGrpSpPr>
              <p:grpSpPr bwMode="auto">
                <a:xfrm>
                  <a:off x="1159" y="2757"/>
                  <a:ext cx="1529" cy="233"/>
                  <a:chOff x="1152" y="2757"/>
                  <a:chExt cx="1536" cy="233"/>
                </a:xfrm>
              </p:grpSpPr>
              <p:sp>
                <p:nvSpPr>
                  <p:cNvPr id="42341"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342"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339"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40"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210"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211"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212"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3"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4"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215"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216"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7"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8"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19"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0"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1"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2"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3"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4"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5"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6"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7"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8"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29"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0"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1"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2"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3"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4"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5"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6"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7"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8"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39"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0"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1"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2"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3"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244"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245"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246" name="Group 54"/>
              <p:cNvGrpSpPr>
                <a:grpSpLocks noChangeAspect="1"/>
              </p:cNvGrpSpPr>
              <p:nvPr/>
            </p:nvGrpSpPr>
            <p:grpSpPr bwMode="auto">
              <a:xfrm>
                <a:off x="3490913" y="5029200"/>
                <a:ext cx="100012" cy="762000"/>
                <a:chOff x="4320" y="3456"/>
                <a:chExt cx="96" cy="384"/>
              </a:xfrm>
            </p:grpSpPr>
            <p:grpSp>
              <p:nvGrpSpPr>
                <p:cNvPr id="42328" name="Group 55" descr="50%"/>
                <p:cNvGrpSpPr>
                  <a:grpSpLocks noChangeAspect="1"/>
                </p:cNvGrpSpPr>
                <p:nvPr/>
              </p:nvGrpSpPr>
              <p:grpSpPr bwMode="auto">
                <a:xfrm>
                  <a:off x="4320" y="3456"/>
                  <a:ext cx="96" cy="192"/>
                  <a:chOff x="4320" y="3456"/>
                  <a:chExt cx="96" cy="192"/>
                </a:xfrm>
              </p:grpSpPr>
              <p:sp>
                <p:nvSpPr>
                  <p:cNvPr id="42334"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5"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6"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7"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329" name="Group 60" descr="50%"/>
                <p:cNvGrpSpPr>
                  <a:grpSpLocks noChangeAspect="1"/>
                </p:cNvGrpSpPr>
                <p:nvPr/>
              </p:nvGrpSpPr>
              <p:grpSpPr bwMode="auto">
                <a:xfrm>
                  <a:off x="4320" y="3648"/>
                  <a:ext cx="96" cy="192"/>
                  <a:chOff x="4320" y="3456"/>
                  <a:chExt cx="96" cy="192"/>
                </a:xfrm>
              </p:grpSpPr>
              <p:sp>
                <p:nvSpPr>
                  <p:cNvPr id="42330"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1"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2"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333"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247" name="Group 67"/>
              <p:cNvGrpSpPr>
                <a:grpSpLocks noChangeAspect="1"/>
              </p:cNvGrpSpPr>
              <p:nvPr/>
            </p:nvGrpSpPr>
            <p:grpSpPr bwMode="auto">
              <a:xfrm>
                <a:off x="728682" y="2551135"/>
                <a:ext cx="2176468" cy="1247780"/>
                <a:chOff x="3773" y="3360"/>
                <a:chExt cx="1371" cy="786"/>
              </a:xfrm>
            </p:grpSpPr>
            <p:sp>
              <p:nvSpPr>
                <p:cNvPr id="42255"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256" name="Group 713"/>
                <p:cNvGrpSpPr>
                  <a:grpSpLocks noChangeAspect="1"/>
                </p:cNvGrpSpPr>
                <p:nvPr/>
              </p:nvGrpSpPr>
              <p:grpSpPr bwMode="auto">
                <a:xfrm>
                  <a:off x="4481" y="3454"/>
                  <a:ext cx="106" cy="477"/>
                  <a:chOff x="4481" y="3445"/>
                  <a:chExt cx="106" cy="486"/>
                </a:xfrm>
              </p:grpSpPr>
              <p:sp>
                <p:nvSpPr>
                  <p:cNvPr id="42324"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325"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326"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27"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257"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58"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59"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60"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261"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262"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3"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4"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5"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6"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7"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8"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69"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0"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1"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2"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3"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4"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5"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6"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7"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8"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79"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0"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1" name="Picture 98"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82"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83"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284"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85"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86"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287" name="Picture 104"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8" name="Picture 105"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89" name="Picture 106"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0" name="Picture 107"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 name="Picture 108"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 name="Picture 109"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3" name="Picture 110"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4" name="Picture 111"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5" name="Picture 112"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6" name="Picture 113"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7" name="Picture 11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8" name="Picture 11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9" name="Picture 11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0" name="Picture 11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1" name="Picture 11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2" name="Picture 119"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3" name="Picture 120"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4" name="Picture 121"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5" name="Picture 122"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6" name="Picture 123"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7" name="Picture 124"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8" name="Picture 125"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09" name="Picture 12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0" name="Picture 12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1" name="Picture 128"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2" name="Picture 129"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3" name="Picture 130"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4" name="Picture 13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5" name="Picture 13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6" name="Picture 133"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7" name="Picture 13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8"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19" name="Picture 13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0" name="Picture 13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1" name="Picture 138"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22"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23"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248"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49"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0"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1"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2"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253"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373" name="Rectangle 711"/>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316" name="Right Arrow 654"/>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7" name="Right Arrow 655"/>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8"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19"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0"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1"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2"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323"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205"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206"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207"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208"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grpSp>
        <p:nvGrpSpPr>
          <p:cNvPr id="42029" name="Group 802"/>
          <p:cNvGrpSpPr>
            <a:grpSpLocks/>
          </p:cNvGrpSpPr>
          <p:nvPr/>
        </p:nvGrpSpPr>
        <p:grpSpPr bwMode="auto">
          <a:xfrm>
            <a:off x="31762700" y="11506209"/>
            <a:ext cx="11061700" cy="7340601"/>
            <a:chOff x="31305500" y="11049000"/>
            <a:chExt cx="11061700" cy="7341108"/>
          </a:xfrm>
        </p:grpSpPr>
        <p:sp>
          <p:nvSpPr>
            <p:cNvPr id="4152" name="Rectangle 803"/>
            <p:cNvSpPr>
              <a:spLocks noChangeAspect="1" noChangeArrowheads="1"/>
            </p:cNvSpPr>
            <p:nvPr/>
          </p:nvSpPr>
          <p:spPr bwMode="auto">
            <a:xfrm>
              <a:off x="34242375" y="12068246"/>
              <a:ext cx="5610225" cy="5534408"/>
            </a:xfrm>
            <a:prstGeom prst="rect">
              <a:avLst/>
            </a:prstGeom>
            <a:gradFill rotWithShape="1">
              <a:gsLst>
                <a:gs pos="0">
                  <a:srgbClr val="5959FF"/>
                </a:gs>
                <a:gs pos="100000">
                  <a:srgbClr val="000073">
                    <a:alpha val="67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pic>
          <p:nvPicPr>
            <p:cNvPr id="42034" name="Picture 2" descr="0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0" y="12496800"/>
              <a:ext cx="4008438"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35" name="TextBox 13"/>
            <p:cNvSpPr txBox="1">
              <a:spLocks noChangeAspect="1" noChangeArrowheads="1"/>
            </p:cNvSpPr>
            <p:nvPr/>
          </p:nvSpPr>
          <p:spPr bwMode="auto">
            <a:xfrm>
              <a:off x="34533151" y="12039601"/>
              <a:ext cx="516361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THEORY </a:t>
              </a:r>
              <a:r>
                <a:rPr kumimoji="1" lang="en-US" altLang="zh-TW" sz="2000">
                  <a:solidFill>
                    <a:srgbClr val="080BAB"/>
                  </a:solidFill>
                  <a:cs typeface="Arial" charset="0"/>
                </a:rPr>
                <a:t>(Fennie, Hennig, Kim, Lawler)</a:t>
              </a:r>
            </a:p>
          </p:txBody>
        </p:sp>
        <p:grpSp>
          <p:nvGrpSpPr>
            <p:cNvPr id="42036" name="Group 174"/>
            <p:cNvGrpSpPr>
              <a:grpSpLocks noChangeAspect="1"/>
            </p:cNvGrpSpPr>
            <p:nvPr/>
          </p:nvGrpSpPr>
          <p:grpSpPr bwMode="auto">
            <a:xfrm>
              <a:off x="39612888" y="11049000"/>
              <a:ext cx="2678112" cy="2516188"/>
              <a:chOff x="6919913" y="1447800"/>
              <a:chExt cx="2300287" cy="2160230"/>
            </a:xfrm>
          </p:grpSpPr>
          <p:pic>
            <p:nvPicPr>
              <p:cNvPr id="42187" name="Picture 3" descr="diffuse schematic figu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9913" y="1447800"/>
                <a:ext cx="2300287" cy="216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8" name="Rectangle 173"/>
              <p:cNvSpPr>
                <a:spLocks noChangeAspect="1" noChangeArrowheads="1"/>
              </p:cNvSpPr>
              <p:nvPr/>
            </p:nvSpPr>
            <p:spPr bwMode="auto">
              <a:xfrm>
                <a:off x="6934200" y="3124200"/>
                <a:ext cx="685800" cy="3048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lstStyle/>
              <a:p>
                <a:pPr marL="223509" indent="-223509">
                  <a:buClr>
                    <a:srgbClr val="000000"/>
                  </a:buClr>
                  <a:buSzPct val="65000"/>
                  <a:buFont typeface="Monotype Sorts" charset="0"/>
                  <a:buChar char="n"/>
                </a:pPr>
                <a:endParaRPr kumimoji="1" lang="zh-TW" altLang="en-US" sz="2500">
                  <a:solidFill>
                    <a:srgbClr val="CC0000"/>
                  </a:solidFill>
                </a:endParaRPr>
              </a:p>
            </p:txBody>
          </p:sp>
        </p:grpSp>
        <p:pic>
          <p:nvPicPr>
            <p:cNvPr id="42037" name="Picture 23" descr="Picture 12.jpg                                                 00085FD8MONTY                          C2BB4E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8200" y="11049000"/>
              <a:ext cx="32273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38" name="Picture 8" descr="stm_schemat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94400" y="15774988"/>
              <a:ext cx="3071813"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39" name="Rectangle 300"/>
            <p:cNvSpPr>
              <a:spLocks noChangeArrowheads="1"/>
            </p:cNvSpPr>
            <p:nvPr/>
          </p:nvSpPr>
          <p:spPr bwMode="auto">
            <a:xfrm>
              <a:off x="40157400" y="15544800"/>
              <a:ext cx="2209800" cy="2743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C0128"/>
                </a:solidFill>
              </a:endParaRPr>
            </a:p>
          </p:txBody>
        </p:sp>
        <p:grpSp>
          <p:nvGrpSpPr>
            <p:cNvPr id="42040" name="Group 34"/>
            <p:cNvGrpSpPr>
              <a:grpSpLocks noChangeAspect="1"/>
            </p:cNvGrpSpPr>
            <p:nvPr/>
          </p:nvGrpSpPr>
          <p:grpSpPr bwMode="auto">
            <a:xfrm>
              <a:off x="40233600" y="15621002"/>
              <a:ext cx="2065339" cy="2513014"/>
              <a:chOff x="531813" y="2551135"/>
              <a:chExt cx="3638550" cy="3595665"/>
            </a:xfrm>
          </p:grpSpPr>
          <p:grpSp>
            <p:nvGrpSpPr>
              <p:cNvPr id="42053" name="Group 3"/>
              <p:cNvGrpSpPr>
                <a:grpSpLocks noChangeAspect="1"/>
              </p:cNvGrpSpPr>
              <p:nvPr/>
            </p:nvGrpSpPr>
            <p:grpSpPr bwMode="auto">
              <a:xfrm>
                <a:off x="531813" y="4337050"/>
                <a:ext cx="2747962" cy="433388"/>
                <a:chOff x="1148" y="2757"/>
                <a:chExt cx="1540" cy="233"/>
              </a:xfrm>
            </p:grpSpPr>
            <p:grpSp>
              <p:nvGrpSpPr>
                <p:cNvPr id="42182" name="Group 4"/>
                <p:cNvGrpSpPr>
                  <a:grpSpLocks noChangeAspect="1"/>
                </p:cNvGrpSpPr>
                <p:nvPr/>
              </p:nvGrpSpPr>
              <p:grpSpPr bwMode="auto">
                <a:xfrm>
                  <a:off x="1159" y="2757"/>
                  <a:ext cx="1529" cy="233"/>
                  <a:chOff x="1152" y="2757"/>
                  <a:chExt cx="1536" cy="233"/>
                </a:xfrm>
              </p:grpSpPr>
              <p:sp>
                <p:nvSpPr>
                  <p:cNvPr id="42185" name="Freeform 5"/>
                  <p:cNvSpPr>
                    <a:spLocks noChangeAspect="1"/>
                  </p:cNvSpPr>
                  <p:nvPr/>
                </p:nvSpPr>
                <p:spPr bwMode="auto">
                  <a:xfrm>
                    <a:off x="1152" y="2757"/>
                    <a:ext cx="1536" cy="233"/>
                  </a:xfrm>
                  <a:custGeom>
                    <a:avLst/>
                    <a:gdLst>
                      <a:gd name="T0" fmla="*/ 6 w 1536"/>
                      <a:gd name="T1" fmla="*/ 142 h 233"/>
                      <a:gd name="T2" fmla="*/ 762 w 1536"/>
                      <a:gd name="T3" fmla="*/ 0 h 233"/>
                      <a:gd name="T4" fmla="*/ 1530 w 1536"/>
                      <a:gd name="T5" fmla="*/ 143 h 233"/>
                      <a:gd name="T6" fmla="*/ 1530 w 1536"/>
                      <a:gd name="T7" fmla="*/ 233 h 233"/>
                      <a:gd name="T8" fmla="*/ 771 w 1536"/>
                      <a:gd name="T9" fmla="*/ 135 h 233"/>
                      <a:gd name="T10" fmla="*/ 0 w 1536"/>
                      <a:gd name="T11" fmla="*/ 233 h 233"/>
                      <a:gd name="T12" fmla="*/ 0 w 1536"/>
                      <a:gd name="T13" fmla="*/ 143 h 233"/>
                      <a:gd name="T14" fmla="*/ 0 60000 65536"/>
                      <a:gd name="T15" fmla="*/ 0 60000 65536"/>
                      <a:gd name="T16" fmla="*/ 0 60000 65536"/>
                      <a:gd name="T17" fmla="*/ 0 60000 65536"/>
                      <a:gd name="T18" fmla="*/ 0 60000 65536"/>
                      <a:gd name="T19" fmla="*/ 0 60000 65536"/>
                      <a:gd name="T20" fmla="*/ 0 60000 65536"/>
                      <a:gd name="T21" fmla="*/ 0 w 1536"/>
                      <a:gd name="T22" fmla="*/ 0 h 233"/>
                      <a:gd name="T23" fmla="*/ 1536 w 1536"/>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233">
                        <a:moveTo>
                          <a:pt x="6" y="142"/>
                        </a:moveTo>
                        <a:cubicBezTo>
                          <a:pt x="132" y="118"/>
                          <a:pt x="508" y="0"/>
                          <a:pt x="762" y="0"/>
                        </a:cubicBezTo>
                        <a:cubicBezTo>
                          <a:pt x="1016" y="0"/>
                          <a:pt x="1402" y="104"/>
                          <a:pt x="1530" y="143"/>
                        </a:cubicBezTo>
                        <a:cubicBezTo>
                          <a:pt x="1530" y="143"/>
                          <a:pt x="1536" y="193"/>
                          <a:pt x="1530" y="233"/>
                        </a:cubicBezTo>
                        <a:cubicBezTo>
                          <a:pt x="1161" y="199"/>
                          <a:pt x="1029" y="138"/>
                          <a:pt x="771" y="135"/>
                        </a:cubicBezTo>
                        <a:cubicBezTo>
                          <a:pt x="513" y="132"/>
                          <a:pt x="167" y="223"/>
                          <a:pt x="0" y="233"/>
                        </a:cubicBezTo>
                        <a:cubicBezTo>
                          <a:pt x="0" y="188"/>
                          <a:pt x="0" y="143"/>
                          <a:pt x="0" y="143"/>
                        </a:cubicBezTo>
                      </a:path>
                    </a:pathLst>
                  </a:custGeom>
                  <a:solidFill>
                    <a:srgbClr val="FF8585">
                      <a:alpha val="50195"/>
                    </a:srgbClr>
                  </a:solidFill>
                  <a:ln w="12700">
                    <a:solidFill>
                      <a:schemeClr val="tx1"/>
                    </a:solidFill>
                    <a:round/>
                    <a:headEnd/>
                    <a:tailEnd/>
                  </a:ln>
                </p:spPr>
                <p:txBody>
                  <a:bodyPr wrap="none" anchor="ctr"/>
                  <a:lstStyle/>
                  <a:p>
                    <a:endParaRPr lang="en-US">
                      <a:solidFill>
                        <a:srgbClr val="FC0128"/>
                      </a:solidFill>
                    </a:endParaRPr>
                  </a:p>
                </p:txBody>
              </p:sp>
              <p:sp>
                <p:nvSpPr>
                  <p:cNvPr id="42186" name="Freeform 6"/>
                  <p:cNvSpPr>
                    <a:spLocks noChangeAspect="1"/>
                  </p:cNvSpPr>
                  <p:nvPr/>
                </p:nvSpPr>
                <p:spPr bwMode="auto">
                  <a:xfrm>
                    <a:off x="1656" y="2855"/>
                    <a:ext cx="524" cy="134"/>
                  </a:xfrm>
                  <a:custGeom>
                    <a:avLst/>
                    <a:gdLst>
                      <a:gd name="T0" fmla="*/ 2 w 524"/>
                      <a:gd name="T1" fmla="*/ 43 h 134"/>
                      <a:gd name="T2" fmla="*/ 255 w 524"/>
                      <a:gd name="T3" fmla="*/ 0 h 134"/>
                      <a:gd name="T4" fmla="*/ 522 w 524"/>
                      <a:gd name="T5" fmla="*/ 44 h 134"/>
                      <a:gd name="T6" fmla="*/ 522 w 524"/>
                      <a:gd name="T7" fmla="*/ 134 h 134"/>
                      <a:gd name="T8" fmla="*/ 263 w 524"/>
                      <a:gd name="T9" fmla="*/ 82 h 134"/>
                      <a:gd name="T10" fmla="*/ 0 w 524"/>
                      <a:gd name="T11" fmla="*/ 134 h 134"/>
                      <a:gd name="T12" fmla="*/ 0 w 524"/>
                      <a:gd name="T13" fmla="*/ 44 h 134"/>
                      <a:gd name="T14" fmla="*/ 0 60000 65536"/>
                      <a:gd name="T15" fmla="*/ 0 60000 65536"/>
                      <a:gd name="T16" fmla="*/ 0 60000 65536"/>
                      <a:gd name="T17" fmla="*/ 0 60000 65536"/>
                      <a:gd name="T18" fmla="*/ 0 60000 65536"/>
                      <a:gd name="T19" fmla="*/ 0 60000 65536"/>
                      <a:gd name="T20" fmla="*/ 0 60000 65536"/>
                      <a:gd name="T21" fmla="*/ 0 w 524"/>
                      <a:gd name="T22" fmla="*/ 0 h 134"/>
                      <a:gd name="T23" fmla="*/ 524 w 524"/>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134">
                        <a:moveTo>
                          <a:pt x="2" y="43"/>
                        </a:moveTo>
                        <a:cubicBezTo>
                          <a:pt x="44" y="36"/>
                          <a:pt x="168" y="0"/>
                          <a:pt x="255" y="0"/>
                        </a:cubicBezTo>
                        <a:cubicBezTo>
                          <a:pt x="342" y="0"/>
                          <a:pt x="478" y="22"/>
                          <a:pt x="522" y="44"/>
                        </a:cubicBezTo>
                        <a:cubicBezTo>
                          <a:pt x="522" y="44"/>
                          <a:pt x="524" y="94"/>
                          <a:pt x="522" y="134"/>
                        </a:cubicBezTo>
                        <a:cubicBezTo>
                          <a:pt x="396" y="100"/>
                          <a:pt x="351" y="85"/>
                          <a:pt x="263" y="82"/>
                        </a:cubicBezTo>
                        <a:cubicBezTo>
                          <a:pt x="175" y="79"/>
                          <a:pt x="57" y="124"/>
                          <a:pt x="0" y="134"/>
                        </a:cubicBezTo>
                        <a:cubicBezTo>
                          <a:pt x="0" y="89"/>
                          <a:pt x="0" y="44"/>
                          <a:pt x="0" y="44"/>
                        </a:cubicBezTo>
                      </a:path>
                    </a:pathLst>
                  </a:custGeom>
                  <a:solidFill>
                    <a:srgbClr val="CC0000">
                      <a:alpha val="50195"/>
                    </a:srgbClr>
                  </a:solidFill>
                  <a:ln w="12700">
                    <a:solidFill>
                      <a:schemeClr val="tx1"/>
                    </a:solidFill>
                    <a:round/>
                    <a:headEnd/>
                    <a:tailEnd/>
                  </a:ln>
                </p:spPr>
                <p:txBody>
                  <a:bodyPr wrap="none" anchor="ctr"/>
                  <a:lstStyle/>
                  <a:p>
                    <a:endParaRPr lang="en-US">
                      <a:solidFill>
                        <a:srgbClr val="FC0128"/>
                      </a:solidFill>
                    </a:endParaRPr>
                  </a:p>
                </p:txBody>
              </p:sp>
            </p:grpSp>
            <p:sp>
              <p:nvSpPr>
                <p:cNvPr id="42183" name="Rectangle 7"/>
                <p:cNvSpPr>
                  <a:spLocks noChangeAspect="1" noChangeArrowheads="1"/>
                </p:cNvSpPr>
                <p:nvPr/>
              </p:nvSpPr>
              <p:spPr bwMode="auto">
                <a:xfrm>
                  <a:off x="2180"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4" name="Rectangle 8"/>
                <p:cNvSpPr>
                  <a:spLocks noChangeAspect="1" noChangeArrowheads="1"/>
                </p:cNvSpPr>
                <p:nvPr/>
              </p:nvSpPr>
              <p:spPr bwMode="auto">
                <a:xfrm>
                  <a:off x="1148" y="2906"/>
                  <a:ext cx="507" cy="84"/>
                </a:xfrm>
                <a:prstGeom prst="rect">
                  <a:avLst/>
                </a:prstGeom>
                <a:solidFill>
                  <a:srgbClr val="FF0705">
                    <a:alpha val="50195"/>
                  </a:srgbClr>
                </a:solidFill>
                <a:ln w="12700">
                  <a:solidFill>
                    <a:srgbClr val="000000"/>
                  </a:solidFill>
                  <a:miter lim="800000"/>
                  <a:headEnd/>
                  <a:tailEnd/>
                </a:ln>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054" name="Freeform 9" descr="Light upward diagonal"/>
              <p:cNvSpPr>
                <a:spLocks noChangeAspect="1"/>
              </p:cNvSpPr>
              <p:nvPr/>
            </p:nvSpPr>
            <p:spPr bwMode="auto">
              <a:xfrm>
                <a:off x="811213" y="5029200"/>
                <a:ext cx="2003425" cy="1117600"/>
              </a:xfrm>
              <a:custGeom>
                <a:avLst/>
                <a:gdLst>
                  <a:gd name="T0" fmla="*/ 2147483647 w 1248"/>
                  <a:gd name="T1" fmla="*/ 2147483647 h 704"/>
                  <a:gd name="T2" fmla="*/ 2147483647 w 1248"/>
                  <a:gd name="T3" fmla="*/ 2147483647 h 704"/>
                  <a:gd name="T4" fmla="*/ 2147483647 w 1248"/>
                  <a:gd name="T5" fmla="*/ 0 h 704"/>
                  <a:gd name="T6" fmla="*/ 0 w 1248"/>
                  <a:gd name="T7" fmla="*/ 0 h 704"/>
                  <a:gd name="T8" fmla="*/ 2147483647 w 1248"/>
                  <a:gd name="T9" fmla="*/ 2147483647 h 704"/>
                  <a:gd name="T10" fmla="*/ 0 60000 65536"/>
                  <a:gd name="T11" fmla="*/ 0 60000 65536"/>
                  <a:gd name="T12" fmla="*/ 0 60000 65536"/>
                  <a:gd name="T13" fmla="*/ 0 60000 65536"/>
                  <a:gd name="T14" fmla="*/ 0 60000 65536"/>
                  <a:gd name="T15" fmla="*/ 0 w 1248"/>
                  <a:gd name="T16" fmla="*/ 0 h 704"/>
                  <a:gd name="T17" fmla="*/ 1248 w 1248"/>
                  <a:gd name="T18" fmla="*/ 704 h 704"/>
                </a:gdLst>
                <a:ahLst/>
                <a:cxnLst>
                  <a:cxn ang="T10">
                    <a:pos x="T0" y="T1"/>
                  </a:cxn>
                  <a:cxn ang="T11">
                    <a:pos x="T2" y="T3"/>
                  </a:cxn>
                  <a:cxn ang="T12">
                    <a:pos x="T4" y="T5"/>
                  </a:cxn>
                  <a:cxn ang="T13">
                    <a:pos x="T6" y="T7"/>
                  </a:cxn>
                  <a:cxn ang="T14">
                    <a:pos x="T8" y="T9"/>
                  </a:cxn>
                </a:cxnLst>
                <a:rect l="T15" t="T16" r="T17" b="T18"/>
                <a:pathLst>
                  <a:path w="1248" h="704">
                    <a:moveTo>
                      <a:pt x="1248" y="704"/>
                    </a:moveTo>
                    <a:lnTo>
                      <a:pt x="1248" y="224"/>
                    </a:lnTo>
                    <a:lnTo>
                      <a:pt x="944" y="0"/>
                    </a:lnTo>
                    <a:lnTo>
                      <a:pt x="0" y="0"/>
                    </a:lnTo>
                    <a:lnTo>
                      <a:pt x="1248" y="704"/>
                    </a:lnTo>
                    <a:close/>
                  </a:path>
                </a:pathLst>
              </a:custGeom>
              <a:pattFill prst="ltUpDiag">
                <a:fgClr>
                  <a:schemeClr val="tx1"/>
                </a:fgClr>
                <a:bgClr>
                  <a:srgbClr val="FFFFFF"/>
                </a:bgClr>
              </a:pattFill>
              <a:ln w="12700">
                <a:solidFill>
                  <a:schemeClr val="tx1"/>
                </a:solidFill>
                <a:round/>
                <a:headEnd/>
                <a:tailEnd/>
              </a:ln>
            </p:spPr>
            <p:txBody>
              <a:bodyPr wrap="none" anchor="ctr"/>
              <a:lstStyle/>
              <a:p>
                <a:endParaRPr lang="en-US">
                  <a:solidFill>
                    <a:srgbClr val="FC0128"/>
                  </a:solidFill>
                </a:endParaRPr>
              </a:p>
            </p:txBody>
          </p:sp>
          <p:sp>
            <p:nvSpPr>
              <p:cNvPr id="42055" name="Freeform 10"/>
              <p:cNvSpPr>
                <a:spLocks noChangeAspect="1"/>
              </p:cNvSpPr>
              <p:nvPr/>
            </p:nvSpPr>
            <p:spPr bwMode="auto">
              <a:xfrm>
                <a:off x="1603375" y="3009900"/>
                <a:ext cx="1874838" cy="2843213"/>
              </a:xfrm>
              <a:custGeom>
                <a:avLst/>
                <a:gdLst>
                  <a:gd name="T0" fmla="*/ 2147483647 w 1181"/>
                  <a:gd name="T1" fmla="*/ 0 h 1791"/>
                  <a:gd name="T2" fmla="*/ 2147483647 w 1181"/>
                  <a:gd name="T3" fmla="*/ 2147483647 h 1791"/>
                  <a:gd name="T4" fmla="*/ 2147483647 w 1181"/>
                  <a:gd name="T5" fmla="*/ 2147483647 h 1791"/>
                  <a:gd name="T6" fmla="*/ 2147483647 w 1181"/>
                  <a:gd name="T7" fmla="*/ 2147483647 h 1791"/>
                  <a:gd name="T8" fmla="*/ 2147483647 w 1181"/>
                  <a:gd name="T9" fmla="*/ 2147483647 h 1791"/>
                  <a:gd name="T10" fmla="*/ 2147483647 w 1181"/>
                  <a:gd name="T11" fmla="*/ 2147483647 h 1791"/>
                  <a:gd name="T12" fmla="*/ 2147483647 w 1181"/>
                  <a:gd name="T13" fmla="*/ 2147483647 h 1791"/>
                  <a:gd name="T14" fmla="*/ 2147483647 w 1181"/>
                  <a:gd name="T15" fmla="*/ 2147483647 h 1791"/>
                  <a:gd name="T16" fmla="*/ 2147483647 w 1181"/>
                  <a:gd name="T17" fmla="*/ 2147483647 h 1791"/>
                  <a:gd name="T18" fmla="*/ 0 w 1181"/>
                  <a:gd name="T19" fmla="*/ 2147483647 h 1791"/>
                  <a:gd name="T20" fmla="*/ 2147483647 w 1181"/>
                  <a:gd name="T21" fmla="*/ 0 h 17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1"/>
                  <a:gd name="T34" fmla="*/ 0 h 1791"/>
                  <a:gd name="T35" fmla="*/ 1181 w 1181"/>
                  <a:gd name="T36" fmla="*/ 1791 h 17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1" h="1791">
                    <a:moveTo>
                      <a:pt x="200" y="0"/>
                    </a:moveTo>
                    <a:lnTo>
                      <a:pt x="365" y="1095"/>
                    </a:lnTo>
                    <a:lnTo>
                      <a:pt x="389" y="1272"/>
                    </a:lnTo>
                    <a:cubicBezTo>
                      <a:pt x="408" y="1330"/>
                      <a:pt x="426" y="1394"/>
                      <a:pt x="480" y="1445"/>
                    </a:cubicBezTo>
                    <a:cubicBezTo>
                      <a:pt x="534" y="1496"/>
                      <a:pt x="599" y="1533"/>
                      <a:pt x="716" y="1579"/>
                    </a:cubicBezTo>
                    <a:lnTo>
                      <a:pt x="1181" y="1719"/>
                    </a:lnTo>
                    <a:lnTo>
                      <a:pt x="716" y="1791"/>
                    </a:lnTo>
                    <a:cubicBezTo>
                      <a:pt x="573" y="1788"/>
                      <a:pt x="430" y="1755"/>
                      <a:pt x="322" y="1699"/>
                    </a:cubicBezTo>
                    <a:cubicBezTo>
                      <a:pt x="214" y="1643"/>
                      <a:pt x="122" y="1529"/>
                      <a:pt x="68" y="1455"/>
                    </a:cubicBezTo>
                    <a:cubicBezTo>
                      <a:pt x="14" y="1381"/>
                      <a:pt x="14" y="1295"/>
                      <a:pt x="0" y="1253"/>
                    </a:cubicBezTo>
                    <a:lnTo>
                      <a:pt x="200"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C0128"/>
                  </a:solidFill>
                </a:endParaRPr>
              </a:p>
            </p:txBody>
          </p:sp>
          <p:sp>
            <p:nvSpPr>
              <p:cNvPr id="42056" name="Rectangle 12"/>
              <p:cNvSpPr>
                <a:spLocks noChangeAspect="1" noChangeArrowheads="1"/>
              </p:cNvSpPr>
              <p:nvPr/>
            </p:nvSpPr>
            <p:spPr bwMode="auto">
              <a:xfrm>
                <a:off x="3497263" y="5503863"/>
                <a:ext cx="93662" cy="20637"/>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7" name="Rectangle 13"/>
              <p:cNvSpPr>
                <a:spLocks noChangeAspect="1" noChangeArrowheads="1"/>
              </p:cNvSpPr>
              <p:nvPr/>
            </p:nvSpPr>
            <p:spPr bwMode="auto">
              <a:xfrm>
                <a:off x="3570288" y="5330825"/>
                <a:ext cx="20637" cy="193675"/>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8" name="Rectangle 14"/>
              <p:cNvSpPr>
                <a:spLocks noChangeAspect="1" noChangeArrowheads="1"/>
              </p:cNvSpPr>
              <p:nvPr/>
            </p:nvSpPr>
            <p:spPr bwMode="auto">
              <a:xfrm>
                <a:off x="3497263" y="5330825"/>
                <a:ext cx="93662" cy="20638"/>
              </a:xfrm>
              <a:prstGeom prst="rect">
                <a:avLst/>
              </a:prstGeom>
              <a:solidFill>
                <a:srgbClr val="FF0705">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059" name="Freeform 15"/>
              <p:cNvSpPr>
                <a:spLocks noChangeAspect="1"/>
              </p:cNvSpPr>
              <p:nvPr/>
            </p:nvSpPr>
            <p:spPr bwMode="auto">
              <a:xfrm>
                <a:off x="3611563" y="5037138"/>
                <a:ext cx="549275" cy="750887"/>
              </a:xfrm>
              <a:custGeom>
                <a:avLst/>
                <a:gdLst>
                  <a:gd name="T0" fmla="*/ 0 w 346"/>
                  <a:gd name="T1" fmla="*/ 2147483647 h 473"/>
                  <a:gd name="T2" fmla="*/ 2147483647 w 346"/>
                  <a:gd name="T3" fmla="*/ 2147483647 h 473"/>
                  <a:gd name="T4" fmla="*/ 2147483647 w 346"/>
                  <a:gd name="T5" fmla="*/ 2147483647 h 473"/>
                  <a:gd name="T6" fmla="*/ 2147483647 w 346"/>
                  <a:gd name="T7" fmla="*/ 2147483647 h 473"/>
                  <a:gd name="T8" fmla="*/ 2147483647 w 346"/>
                  <a:gd name="T9" fmla="*/ 2147483647 h 473"/>
                  <a:gd name="T10" fmla="*/ 2147483647 w 346"/>
                  <a:gd name="T11" fmla="*/ 2147483647 h 473"/>
                  <a:gd name="T12" fmla="*/ 2147483647 w 346"/>
                  <a:gd name="T13" fmla="*/ 2147483647 h 473"/>
                  <a:gd name="T14" fmla="*/ 2147483647 w 346"/>
                  <a:gd name="T15" fmla="*/ 2147483647 h 473"/>
                  <a:gd name="T16" fmla="*/ 2147483647 w 346"/>
                  <a:gd name="T17" fmla="*/ 2147483647 h 473"/>
                  <a:gd name="T18" fmla="*/ 2147483647 w 346"/>
                  <a:gd name="T19" fmla="*/ 2147483647 h 473"/>
                  <a:gd name="T20" fmla="*/ 2147483647 w 346"/>
                  <a:gd name="T21" fmla="*/ 2147483647 h 473"/>
                  <a:gd name="T22" fmla="*/ 2147483647 w 346"/>
                  <a:gd name="T23" fmla="*/ 2147483647 h 473"/>
                  <a:gd name="T24" fmla="*/ 2147483647 w 346"/>
                  <a:gd name="T25" fmla="*/ 2147483647 h 473"/>
                  <a:gd name="T26" fmla="*/ 2147483647 w 346"/>
                  <a:gd name="T27" fmla="*/ 2147483647 h 473"/>
                  <a:gd name="T28" fmla="*/ 2147483647 w 346"/>
                  <a:gd name="T29" fmla="*/ 2147483647 h 473"/>
                  <a:gd name="T30" fmla="*/ 2147483647 w 346"/>
                  <a:gd name="T31" fmla="*/ 2147483647 h 473"/>
                  <a:gd name="T32" fmla="*/ 2147483647 w 346"/>
                  <a:gd name="T33" fmla="*/ 2147483647 h 473"/>
                  <a:gd name="T34" fmla="*/ 2147483647 w 346"/>
                  <a:gd name="T35" fmla="*/ 2147483647 h 473"/>
                  <a:gd name="T36" fmla="*/ 2147483647 w 346"/>
                  <a:gd name="T37" fmla="*/ 2147483647 h 473"/>
                  <a:gd name="T38" fmla="*/ 2147483647 w 346"/>
                  <a:gd name="T39" fmla="*/ 2147483647 h 473"/>
                  <a:gd name="T40" fmla="*/ 2147483647 w 346"/>
                  <a:gd name="T41" fmla="*/ 2147483647 h 473"/>
                  <a:gd name="T42" fmla="*/ 2147483647 w 346"/>
                  <a:gd name="T43" fmla="*/ 2147483647 h 473"/>
                  <a:gd name="T44" fmla="*/ 2147483647 w 346"/>
                  <a:gd name="T45" fmla="*/ 2147483647 h 473"/>
                  <a:gd name="T46" fmla="*/ 2147483647 w 346"/>
                  <a:gd name="T47" fmla="*/ 2147483647 h 473"/>
                  <a:gd name="T48" fmla="*/ 2147483647 w 346"/>
                  <a:gd name="T49" fmla="*/ 2147483647 h 473"/>
                  <a:gd name="T50" fmla="*/ 2147483647 w 346"/>
                  <a:gd name="T51" fmla="*/ 2147483647 h 473"/>
                  <a:gd name="T52" fmla="*/ 2147483647 w 346"/>
                  <a:gd name="T53" fmla="*/ 2147483647 h 473"/>
                  <a:gd name="T54" fmla="*/ 0 w 346"/>
                  <a:gd name="T55" fmla="*/ 0 h 473"/>
                  <a:gd name="T56" fmla="*/ 0 w 346"/>
                  <a:gd name="T57" fmla="*/ 2147483647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473"/>
                  <a:gd name="T89" fmla="*/ 346 w 346"/>
                  <a:gd name="T90" fmla="*/ 473 h 4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473">
                    <a:moveTo>
                      <a:pt x="0" y="473"/>
                    </a:moveTo>
                    <a:lnTo>
                      <a:pt x="76" y="460"/>
                    </a:lnTo>
                    <a:lnTo>
                      <a:pt x="269" y="454"/>
                    </a:lnTo>
                    <a:lnTo>
                      <a:pt x="346" y="447"/>
                    </a:lnTo>
                    <a:lnTo>
                      <a:pt x="250" y="441"/>
                    </a:lnTo>
                    <a:lnTo>
                      <a:pt x="45" y="434"/>
                    </a:lnTo>
                    <a:lnTo>
                      <a:pt x="13" y="428"/>
                    </a:lnTo>
                    <a:lnTo>
                      <a:pt x="13" y="409"/>
                    </a:lnTo>
                    <a:lnTo>
                      <a:pt x="89" y="390"/>
                    </a:lnTo>
                    <a:lnTo>
                      <a:pt x="153" y="377"/>
                    </a:lnTo>
                    <a:lnTo>
                      <a:pt x="166" y="364"/>
                    </a:lnTo>
                    <a:lnTo>
                      <a:pt x="172" y="351"/>
                    </a:lnTo>
                    <a:lnTo>
                      <a:pt x="153" y="345"/>
                    </a:lnTo>
                    <a:lnTo>
                      <a:pt x="121" y="332"/>
                    </a:lnTo>
                    <a:lnTo>
                      <a:pt x="64" y="319"/>
                    </a:lnTo>
                    <a:lnTo>
                      <a:pt x="25" y="307"/>
                    </a:lnTo>
                    <a:lnTo>
                      <a:pt x="19" y="281"/>
                    </a:lnTo>
                    <a:lnTo>
                      <a:pt x="13" y="243"/>
                    </a:lnTo>
                    <a:lnTo>
                      <a:pt x="96" y="236"/>
                    </a:lnTo>
                    <a:lnTo>
                      <a:pt x="70" y="223"/>
                    </a:lnTo>
                    <a:lnTo>
                      <a:pt x="140" y="217"/>
                    </a:lnTo>
                    <a:lnTo>
                      <a:pt x="127" y="191"/>
                    </a:lnTo>
                    <a:lnTo>
                      <a:pt x="89" y="185"/>
                    </a:lnTo>
                    <a:lnTo>
                      <a:pt x="57" y="179"/>
                    </a:lnTo>
                    <a:lnTo>
                      <a:pt x="51" y="147"/>
                    </a:lnTo>
                    <a:lnTo>
                      <a:pt x="25" y="96"/>
                    </a:lnTo>
                    <a:lnTo>
                      <a:pt x="13" y="25"/>
                    </a:lnTo>
                    <a:lnTo>
                      <a:pt x="0" y="0"/>
                    </a:lnTo>
                    <a:lnTo>
                      <a:pt x="0" y="473"/>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060" name="Freeform 16"/>
              <p:cNvSpPr>
                <a:spLocks noChangeAspect="1"/>
              </p:cNvSpPr>
              <p:nvPr/>
            </p:nvSpPr>
            <p:spPr bwMode="auto">
              <a:xfrm>
                <a:off x="3611563" y="5767388"/>
                <a:ext cx="131762" cy="20637"/>
              </a:xfrm>
              <a:custGeom>
                <a:avLst/>
                <a:gdLst>
                  <a:gd name="T0" fmla="*/ 0 w 65"/>
                  <a:gd name="T1" fmla="*/ 2147483647 h 10"/>
                  <a:gd name="T2" fmla="*/ 2147483647 w 65"/>
                  <a:gd name="T3" fmla="*/ 0 h 10"/>
                  <a:gd name="T4" fmla="*/ 2147483647 w 65"/>
                  <a:gd name="T5" fmla="*/ 0 h 10"/>
                  <a:gd name="T6" fmla="*/ 0 60000 65536"/>
                  <a:gd name="T7" fmla="*/ 0 60000 65536"/>
                  <a:gd name="T8" fmla="*/ 0 60000 65536"/>
                  <a:gd name="T9" fmla="*/ 0 w 65"/>
                  <a:gd name="T10" fmla="*/ 0 h 10"/>
                  <a:gd name="T11" fmla="*/ 65 w 65"/>
                  <a:gd name="T12" fmla="*/ 10 h 10"/>
                </a:gdLst>
                <a:ahLst/>
                <a:cxnLst>
                  <a:cxn ang="T6">
                    <a:pos x="T0" y="T1"/>
                  </a:cxn>
                  <a:cxn ang="T7">
                    <a:pos x="T2" y="T3"/>
                  </a:cxn>
                  <a:cxn ang="T8">
                    <a:pos x="T4" y="T5"/>
                  </a:cxn>
                </a:cxnLst>
                <a:rect l="T9" t="T10" r="T11" b="T12"/>
                <a:pathLst>
                  <a:path w="65" h="10">
                    <a:moveTo>
                      <a:pt x="0" y="10"/>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1" name="Freeform 17"/>
              <p:cNvSpPr>
                <a:spLocks noChangeAspect="1"/>
              </p:cNvSpPr>
              <p:nvPr/>
            </p:nvSpPr>
            <p:spPr bwMode="auto">
              <a:xfrm>
                <a:off x="3732213" y="5757863"/>
                <a:ext cx="315912" cy="9525"/>
              </a:xfrm>
              <a:custGeom>
                <a:avLst/>
                <a:gdLst>
                  <a:gd name="T0" fmla="*/ 0 w 156"/>
                  <a:gd name="T1" fmla="*/ 2147483647 h 5"/>
                  <a:gd name="T2" fmla="*/ 2147483647 w 156"/>
                  <a:gd name="T3" fmla="*/ 0 h 5"/>
                  <a:gd name="T4" fmla="*/ 2147483647 w 156"/>
                  <a:gd name="T5" fmla="*/ 0 h 5"/>
                  <a:gd name="T6" fmla="*/ 0 60000 65536"/>
                  <a:gd name="T7" fmla="*/ 0 60000 65536"/>
                  <a:gd name="T8" fmla="*/ 0 60000 65536"/>
                  <a:gd name="T9" fmla="*/ 0 w 156"/>
                  <a:gd name="T10" fmla="*/ 0 h 5"/>
                  <a:gd name="T11" fmla="*/ 156 w 156"/>
                  <a:gd name="T12" fmla="*/ 5 h 5"/>
                </a:gdLst>
                <a:ahLst/>
                <a:cxnLst>
                  <a:cxn ang="T6">
                    <a:pos x="T0" y="T1"/>
                  </a:cxn>
                  <a:cxn ang="T7">
                    <a:pos x="T2" y="T3"/>
                  </a:cxn>
                  <a:cxn ang="T8">
                    <a:pos x="T4" y="T5"/>
                  </a:cxn>
                </a:cxnLst>
                <a:rect l="T9" t="T10" r="T11" b="T12"/>
                <a:pathLst>
                  <a:path w="156" h="5">
                    <a:moveTo>
                      <a:pt x="0" y="5"/>
                    </a:moveTo>
                    <a:lnTo>
                      <a:pt x="151" y="0"/>
                    </a:lnTo>
                    <a:lnTo>
                      <a:pt x="156"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2" name="Freeform 18"/>
              <p:cNvSpPr>
                <a:spLocks noChangeAspect="1"/>
              </p:cNvSpPr>
              <p:nvPr/>
            </p:nvSpPr>
            <p:spPr bwMode="auto">
              <a:xfrm>
                <a:off x="4038600" y="5746750"/>
                <a:ext cx="131763" cy="11113"/>
              </a:xfrm>
              <a:custGeom>
                <a:avLst/>
                <a:gdLst>
                  <a:gd name="T0" fmla="*/ 0 w 65"/>
                  <a:gd name="T1" fmla="*/ 2147483647 h 5"/>
                  <a:gd name="T2" fmla="*/ 2147483647 w 65"/>
                  <a:gd name="T3" fmla="*/ 0 h 5"/>
                  <a:gd name="T4" fmla="*/ 2147483647 w 65"/>
                  <a:gd name="T5" fmla="*/ 0 h 5"/>
                  <a:gd name="T6" fmla="*/ 0 60000 65536"/>
                  <a:gd name="T7" fmla="*/ 0 60000 65536"/>
                  <a:gd name="T8" fmla="*/ 0 60000 65536"/>
                  <a:gd name="T9" fmla="*/ 0 w 65"/>
                  <a:gd name="T10" fmla="*/ 0 h 5"/>
                  <a:gd name="T11" fmla="*/ 65 w 65"/>
                  <a:gd name="T12" fmla="*/ 5 h 5"/>
                </a:gdLst>
                <a:ahLst/>
                <a:cxnLst>
                  <a:cxn ang="T6">
                    <a:pos x="T0" y="T1"/>
                  </a:cxn>
                  <a:cxn ang="T7">
                    <a:pos x="T2" y="T3"/>
                  </a:cxn>
                  <a:cxn ang="T8">
                    <a:pos x="T4" y="T5"/>
                  </a:cxn>
                </a:cxnLst>
                <a:rect l="T9" t="T10" r="T11" b="T12"/>
                <a:pathLst>
                  <a:path w="65" h="5">
                    <a:moveTo>
                      <a:pt x="0" y="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3" name="Freeform 19"/>
              <p:cNvSpPr>
                <a:spLocks noChangeAspect="1"/>
              </p:cNvSpPr>
              <p:nvPr/>
            </p:nvSpPr>
            <p:spPr bwMode="auto">
              <a:xfrm>
                <a:off x="3995738" y="5737225"/>
                <a:ext cx="165100" cy="9525"/>
              </a:xfrm>
              <a:custGeom>
                <a:avLst/>
                <a:gdLst>
                  <a:gd name="T0" fmla="*/ 2147483647 w 81"/>
                  <a:gd name="T1" fmla="*/ 2147483647 h 5"/>
                  <a:gd name="T2" fmla="*/ 2147483647 w 81"/>
                  <a:gd name="T3" fmla="*/ 0 h 5"/>
                  <a:gd name="T4" fmla="*/ 0 w 81"/>
                  <a:gd name="T5" fmla="*/ 0 h 5"/>
                  <a:gd name="T6" fmla="*/ 0 60000 65536"/>
                  <a:gd name="T7" fmla="*/ 0 60000 65536"/>
                  <a:gd name="T8" fmla="*/ 0 60000 65536"/>
                  <a:gd name="T9" fmla="*/ 0 w 81"/>
                  <a:gd name="T10" fmla="*/ 0 h 5"/>
                  <a:gd name="T11" fmla="*/ 81 w 81"/>
                  <a:gd name="T12" fmla="*/ 5 h 5"/>
                </a:gdLst>
                <a:ahLst/>
                <a:cxnLst>
                  <a:cxn ang="T6">
                    <a:pos x="T0" y="T1"/>
                  </a:cxn>
                  <a:cxn ang="T7">
                    <a:pos x="T2" y="T3"/>
                  </a:cxn>
                  <a:cxn ang="T8">
                    <a:pos x="T4" y="T5"/>
                  </a:cxn>
                </a:cxnLst>
                <a:rect l="T9" t="T10" r="T11" b="T12"/>
                <a:pathLst>
                  <a:path w="81" h="5">
                    <a:moveTo>
                      <a:pt x="81" y="5"/>
                    </a:moveTo>
                    <a:lnTo>
                      <a:pt x="6"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4" name="Freeform 20"/>
              <p:cNvSpPr>
                <a:spLocks noChangeAspect="1"/>
              </p:cNvSpPr>
              <p:nvPr/>
            </p:nvSpPr>
            <p:spPr bwMode="auto">
              <a:xfrm>
                <a:off x="3671888" y="5726113"/>
                <a:ext cx="336550" cy="11112"/>
              </a:xfrm>
              <a:custGeom>
                <a:avLst/>
                <a:gdLst>
                  <a:gd name="T0" fmla="*/ 2147483647 w 166"/>
                  <a:gd name="T1" fmla="*/ 2147483647 h 5"/>
                  <a:gd name="T2" fmla="*/ 2147483647 w 166"/>
                  <a:gd name="T3" fmla="*/ 0 h 5"/>
                  <a:gd name="T4" fmla="*/ 0 w 166"/>
                  <a:gd name="T5" fmla="*/ 0 h 5"/>
                  <a:gd name="T6" fmla="*/ 0 60000 65536"/>
                  <a:gd name="T7" fmla="*/ 0 60000 65536"/>
                  <a:gd name="T8" fmla="*/ 0 60000 65536"/>
                  <a:gd name="T9" fmla="*/ 0 w 166"/>
                  <a:gd name="T10" fmla="*/ 0 h 5"/>
                  <a:gd name="T11" fmla="*/ 166 w 166"/>
                  <a:gd name="T12" fmla="*/ 5 h 5"/>
                </a:gdLst>
                <a:ahLst/>
                <a:cxnLst>
                  <a:cxn ang="T6">
                    <a:pos x="T0" y="T1"/>
                  </a:cxn>
                  <a:cxn ang="T7">
                    <a:pos x="T2" y="T3"/>
                  </a:cxn>
                  <a:cxn ang="T8">
                    <a:pos x="T4" y="T5"/>
                  </a:cxn>
                </a:cxnLst>
                <a:rect l="T9" t="T10" r="T11" b="T12"/>
                <a:pathLst>
                  <a:path w="166" h="5">
                    <a:moveTo>
                      <a:pt x="166"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5" name="Freeform 21"/>
              <p:cNvSpPr>
                <a:spLocks noChangeAspect="1"/>
              </p:cNvSpPr>
              <p:nvPr/>
            </p:nvSpPr>
            <p:spPr bwMode="auto">
              <a:xfrm>
                <a:off x="3621088" y="5716588"/>
                <a:ext cx="61912"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6" name="Freeform 22"/>
              <p:cNvSpPr>
                <a:spLocks noChangeAspect="1"/>
              </p:cNvSpPr>
              <p:nvPr/>
            </p:nvSpPr>
            <p:spPr bwMode="auto">
              <a:xfrm>
                <a:off x="3632200" y="5676900"/>
                <a:ext cx="1588" cy="39688"/>
              </a:xfrm>
              <a:custGeom>
                <a:avLst/>
                <a:gdLst>
                  <a:gd name="T0" fmla="*/ 0 w 1587"/>
                  <a:gd name="T1" fmla="*/ 2147483647 h 20"/>
                  <a:gd name="T2" fmla="*/ 0 w 1587"/>
                  <a:gd name="T3" fmla="*/ 2147483647 h 20"/>
                  <a:gd name="T4" fmla="*/ 0 w 1587"/>
                  <a:gd name="T5" fmla="*/ 0 h 20"/>
                  <a:gd name="T6" fmla="*/ 0 60000 65536"/>
                  <a:gd name="T7" fmla="*/ 0 60000 65536"/>
                  <a:gd name="T8" fmla="*/ 0 60000 65536"/>
                  <a:gd name="T9" fmla="*/ 0 w 1587"/>
                  <a:gd name="T10" fmla="*/ 0 h 20"/>
                  <a:gd name="T11" fmla="*/ 1587 w 1587"/>
                  <a:gd name="T12" fmla="*/ 20 h 20"/>
                </a:gdLst>
                <a:ahLst/>
                <a:cxnLst>
                  <a:cxn ang="T6">
                    <a:pos x="T0" y="T1"/>
                  </a:cxn>
                  <a:cxn ang="T7">
                    <a:pos x="T2" y="T3"/>
                  </a:cxn>
                  <a:cxn ang="T8">
                    <a:pos x="T4" y="T5"/>
                  </a:cxn>
                </a:cxnLst>
                <a:rect l="T9" t="T10" r="T11" b="T12"/>
                <a:pathLst>
                  <a:path w="1587" h="20">
                    <a:moveTo>
                      <a:pt x="0" y="20"/>
                    </a:moveTo>
                    <a:lnTo>
                      <a:pt x="0" y="5"/>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7" name="Freeform 23"/>
              <p:cNvSpPr>
                <a:spLocks noChangeAspect="1"/>
              </p:cNvSpPr>
              <p:nvPr/>
            </p:nvSpPr>
            <p:spPr bwMode="auto">
              <a:xfrm>
                <a:off x="3632200" y="5656263"/>
                <a:ext cx="131763" cy="30162"/>
              </a:xfrm>
              <a:custGeom>
                <a:avLst/>
                <a:gdLst>
                  <a:gd name="T0" fmla="*/ 0 w 65"/>
                  <a:gd name="T1" fmla="*/ 2147483647 h 15"/>
                  <a:gd name="T2" fmla="*/ 2147483647 w 65"/>
                  <a:gd name="T3" fmla="*/ 0 h 15"/>
                  <a:gd name="T4" fmla="*/ 2147483647 w 65"/>
                  <a:gd name="T5" fmla="*/ 0 h 15"/>
                  <a:gd name="T6" fmla="*/ 0 60000 65536"/>
                  <a:gd name="T7" fmla="*/ 0 60000 65536"/>
                  <a:gd name="T8" fmla="*/ 0 60000 65536"/>
                  <a:gd name="T9" fmla="*/ 0 w 65"/>
                  <a:gd name="T10" fmla="*/ 0 h 15"/>
                  <a:gd name="T11" fmla="*/ 65 w 65"/>
                  <a:gd name="T12" fmla="*/ 15 h 15"/>
                </a:gdLst>
                <a:ahLst/>
                <a:cxnLst>
                  <a:cxn ang="T6">
                    <a:pos x="T0" y="T1"/>
                  </a:cxn>
                  <a:cxn ang="T7">
                    <a:pos x="T2" y="T3"/>
                  </a:cxn>
                  <a:cxn ang="T8">
                    <a:pos x="T4" y="T5"/>
                  </a:cxn>
                </a:cxnLst>
                <a:rect l="T9" t="T10" r="T11" b="T12"/>
                <a:pathLst>
                  <a:path w="65" h="15">
                    <a:moveTo>
                      <a:pt x="0" y="15"/>
                    </a:moveTo>
                    <a:lnTo>
                      <a:pt x="60" y="0"/>
                    </a:lnTo>
                    <a:lnTo>
                      <a:pt x="6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8" name="Freeform 24"/>
              <p:cNvSpPr>
                <a:spLocks noChangeAspect="1"/>
              </p:cNvSpPr>
              <p:nvPr/>
            </p:nvSpPr>
            <p:spPr bwMode="auto">
              <a:xfrm>
                <a:off x="3752850" y="5635625"/>
                <a:ext cx="111125" cy="20638"/>
              </a:xfrm>
              <a:custGeom>
                <a:avLst/>
                <a:gdLst>
                  <a:gd name="T0" fmla="*/ 0 w 55"/>
                  <a:gd name="T1" fmla="*/ 2147483647 h 10"/>
                  <a:gd name="T2" fmla="*/ 2147483647 w 55"/>
                  <a:gd name="T3" fmla="*/ 0 h 10"/>
                  <a:gd name="T4" fmla="*/ 2147483647 w 55"/>
                  <a:gd name="T5" fmla="*/ 0 h 10"/>
                  <a:gd name="T6" fmla="*/ 0 60000 65536"/>
                  <a:gd name="T7" fmla="*/ 0 60000 65536"/>
                  <a:gd name="T8" fmla="*/ 0 60000 65536"/>
                  <a:gd name="T9" fmla="*/ 0 w 55"/>
                  <a:gd name="T10" fmla="*/ 0 h 10"/>
                  <a:gd name="T11" fmla="*/ 55 w 55"/>
                  <a:gd name="T12" fmla="*/ 10 h 10"/>
                </a:gdLst>
                <a:ahLst/>
                <a:cxnLst>
                  <a:cxn ang="T6">
                    <a:pos x="T0" y="T1"/>
                  </a:cxn>
                  <a:cxn ang="T7">
                    <a:pos x="T2" y="T3"/>
                  </a:cxn>
                  <a:cxn ang="T8">
                    <a:pos x="T4" y="T5"/>
                  </a:cxn>
                </a:cxnLst>
                <a:rect l="T9" t="T10" r="T11" b="T12"/>
                <a:pathLst>
                  <a:path w="55" h="10">
                    <a:moveTo>
                      <a:pt x="0" y="10"/>
                    </a:moveTo>
                    <a:lnTo>
                      <a:pt x="50" y="0"/>
                    </a:lnTo>
                    <a:lnTo>
                      <a:pt x="5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69" name="Freeform 25"/>
              <p:cNvSpPr>
                <a:spLocks noChangeAspect="1"/>
              </p:cNvSpPr>
              <p:nvPr/>
            </p:nvSpPr>
            <p:spPr bwMode="auto">
              <a:xfrm>
                <a:off x="3854450" y="5614988"/>
                <a:ext cx="30163" cy="20637"/>
              </a:xfrm>
              <a:custGeom>
                <a:avLst/>
                <a:gdLst>
                  <a:gd name="T0" fmla="*/ 0 w 15"/>
                  <a:gd name="T1" fmla="*/ 2147483647 h 10"/>
                  <a:gd name="T2" fmla="*/ 2147483647 w 15"/>
                  <a:gd name="T3" fmla="*/ 0 h 10"/>
                  <a:gd name="T4" fmla="*/ 2147483647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10"/>
                    </a:moveTo>
                    <a:lnTo>
                      <a:pt x="10" y="0"/>
                    </a:lnTo>
                    <a:lnTo>
                      <a:pt x="15"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0" name="Freeform 26"/>
              <p:cNvSpPr>
                <a:spLocks noChangeAspect="1"/>
              </p:cNvSpPr>
              <p:nvPr/>
            </p:nvSpPr>
            <p:spPr bwMode="auto">
              <a:xfrm>
                <a:off x="3875088" y="5594350"/>
                <a:ext cx="20637" cy="20638"/>
              </a:xfrm>
              <a:custGeom>
                <a:avLst/>
                <a:gdLst>
                  <a:gd name="T0" fmla="*/ 0 w 10"/>
                  <a:gd name="T1" fmla="*/ 2147483647 h 10"/>
                  <a:gd name="T2" fmla="*/ 2147483647 w 10"/>
                  <a:gd name="T3" fmla="*/ 0 h 10"/>
                  <a:gd name="T4" fmla="*/ 2147483647 w 10"/>
                  <a:gd name="T5" fmla="*/ 0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0" y="10"/>
                    </a:moveTo>
                    <a:lnTo>
                      <a:pt x="5" y="0"/>
                    </a:lnTo>
                    <a:lnTo>
                      <a:pt x="1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1" name="Freeform 27"/>
              <p:cNvSpPr>
                <a:spLocks noChangeAspect="1"/>
              </p:cNvSpPr>
              <p:nvPr/>
            </p:nvSpPr>
            <p:spPr bwMode="auto">
              <a:xfrm>
                <a:off x="3844925" y="5584825"/>
                <a:ext cx="39688" cy="9525"/>
              </a:xfrm>
              <a:custGeom>
                <a:avLst/>
                <a:gdLst>
                  <a:gd name="T0" fmla="*/ 2147483647 w 20"/>
                  <a:gd name="T1" fmla="*/ 2147483647 h 5"/>
                  <a:gd name="T2" fmla="*/ 2147483647 w 20"/>
                  <a:gd name="T3" fmla="*/ 0 h 5"/>
                  <a:gd name="T4" fmla="*/ 0 w 20"/>
                  <a:gd name="T5" fmla="*/ 0 h 5"/>
                  <a:gd name="T6" fmla="*/ 0 60000 65536"/>
                  <a:gd name="T7" fmla="*/ 0 60000 65536"/>
                  <a:gd name="T8" fmla="*/ 0 60000 65536"/>
                  <a:gd name="T9" fmla="*/ 0 w 20"/>
                  <a:gd name="T10" fmla="*/ 0 h 5"/>
                  <a:gd name="T11" fmla="*/ 20 w 20"/>
                  <a:gd name="T12" fmla="*/ 5 h 5"/>
                </a:gdLst>
                <a:ahLst/>
                <a:cxnLst>
                  <a:cxn ang="T6">
                    <a:pos x="T0" y="T1"/>
                  </a:cxn>
                  <a:cxn ang="T7">
                    <a:pos x="T2" y="T3"/>
                  </a:cxn>
                  <a:cxn ang="T8">
                    <a:pos x="T4" y="T5"/>
                  </a:cxn>
                </a:cxnLst>
                <a:rect l="T9" t="T10" r="T11" b="T12"/>
                <a:pathLst>
                  <a:path w="20" h="5">
                    <a:moveTo>
                      <a:pt x="2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2" name="Freeform 28"/>
              <p:cNvSpPr>
                <a:spLocks noChangeAspect="1"/>
              </p:cNvSpPr>
              <p:nvPr/>
            </p:nvSpPr>
            <p:spPr bwMode="auto">
              <a:xfrm>
                <a:off x="3794125" y="5564188"/>
                <a:ext cx="60325" cy="20637"/>
              </a:xfrm>
              <a:custGeom>
                <a:avLst/>
                <a:gdLst>
                  <a:gd name="T0" fmla="*/ 2147483647 w 30"/>
                  <a:gd name="T1" fmla="*/ 2147483647 h 10"/>
                  <a:gd name="T2" fmla="*/ 2147483647 w 30"/>
                  <a:gd name="T3" fmla="*/ 0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3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3" name="Freeform 29"/>
              <p:cNvSpPr>
                <a:spLocks noChangeAspect="1"/>
              </p:cNvSpPr>
              <p:nvPr/>
            </p:nvSpPr>
            <p:spPr bwMode="auto">
              <a:xfrm>
                <a:off x="3702050" y="5543550"/>
                <a:ext cx="101600" cy="20638"/>
              </a:xfrm>
              <a:custGeom>
                <a:avLst/>
                <a:gdLst>
                  <a:gd name="T0" fmla="*/ 2147483647 w 50"/>
                  <a:gd name="T1" fmla="*/ 2147483647 h 10"/>
                  <a:gd name="T2" fmla="*/ 2147483647 w 50"/>
                  <a:gd name="T3" fmla="*/ 0 h 10"/>
                  <a:gd name="T4" fmla="*/ 0 w 50"/>
                  <a:gd name="T5" fmla="*/ 0 h 10"/>
                  <a:gd name="T6" fmla="*/ 0 60000 65536"/>
                  <a:gd name="T7" fmla="*/ 0 60000 65536"/>
                  <a:gd name="T8" fmla="*/ 0 60000 65536"/>
                  <a:gd name="T9" fmla="*/ 0 w 50"/>
                  <a:gd name="T10" fmla="*/ 0 h 10"/>
                  <a:gd name="T11" fmla="*/ 50 w 50"/>
                  <a:gd name="T12" fmla="*/ 10 h 10"/>
                </a:gdLst>
                <a:ahLst/>
                <a:cxnLst>
                  <a:cxn ang="T6">
                    <a:pos x="T0" y="T1"/>
                  </a:cxn>
                  <a:cxn ang="T7">
                    <a:pos x="T2" y="T3"/>
                  </a:cxn>
                  <a:cxn ang="T8">
                    <a:pos x="T4" y="T5"/>
                  </a:cxn>
                </a:cxnLst>
                <a:rect l="T9" t="T10" r="T11" b="T12"/>
                <a:pathLst>
                  <a:path w="50" h="10">
                    <a:moveTo>
                      <a:pt x="50"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4" name="Freeform 30"/>
              <p:cNvSpPr>
                <a:spLocks noChangeAspect="1"/>
              </p:cNvSpPr>
              <p:nvPr/>
            </p:nvSpPr>
            <p:spPr bwMode="auto">
              <a:xfrm>
                <a:off x="3641725" y="5524500"/>
                <a:ext cx="71438" cy="19050"/>
              </a:xfrm>
              <a:custGeom>
                <a:avLst/>
                <a:gdLst>
                  <a:gd name="T0" fmla="*/ 2147483647 w 35"/>
                  <a:gd name="T1" fmla="*/ 2147483647 h 10"/>
                  <a:gd name="T2" fmla="*/ 2147483647 w 35"/>
                  <a:gd name="T3" fmla="*/ 0 h 10"/>
                  <a:gd name="T4" fmla="*/ 0 w 35"/>
                  <a:gd name="T5" fmla="*/ 0 h 10"/>
                  <a:gd name="T6" fmla="*/ 0 60000 65536"/>
                  <a:gd name="T7" fmla="*/ 0 60000 65536"/>
                  <a:gd name="T8" fmla="*/ 0 60000 65536"/>
                  <a:gd name="T9" fmla="*/ 0 w 35"/>
                  <a:gd name="T10" fmla="*/ 0 h 10"/>
                  <a:gd name="T11" fmla="*/ 35 w 35"/>
                  <a:gd name="T12" fmla="*/ 10 h 10"/>
                </a:gdLst>
                <a:ahLst/>
                <a:cxnLst>
                  <a:cxn ang="T6">
                    <a:pos x="T0" y="T1"/>
                  </a:cxn>
                  <a:cxn ang="T7">
                    <a:pos x="T2" y="T3"/>
                  </a:cxn>
                  <a:cxn ang="T8">
                    <a:pos x="T4" y="T5"/>
                  </a:cxn>
                </a:cxnLst>
                <a:rect l="T9" t="T10" r="T11" b="T12"/>
                <a:pathLst>
                  <a:path w="35" h="10">
                    <a:moveTo>
                      <a:pt x="3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5" name="Freeform 31"/>
              <p:cNvSpPr>
                <a:spLocks noChangeAspect="1"/>
              </p:cNvSpPr>
              <p:nvPr/>
            </p:nvSpPr>
            <p:spPr bwMode="auto">
              <a:xfrm>
                <a:off x="3632200" y="5483225"/>
                <a:ext cx="19050" cy="41275"/>
              </a:xfrm>
              <a:custGeom>
                <a:avLst/>
                <a:gdLst>
                  <a:gd name="T0" fmla="*/ 2147483647 w 10"/>
                  <a:gd name="T1" fmla="*/ 2147483647 h 20"/>
                  <a:gd name="T2" fmla="*/ 2147483647 w 10"/>
                  <a:gd name="T3" fmla="*/ 0 h 20"/>
                  <a:gd name="T4" fmla="*/ 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10"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6" name="Freeform 32"/>
              <p:cNvSpPr>
                <a:spLocks noChangeAspect="1"/>
              </p:cNvSpPr>
              <p:nvPr/>
            </p:nvSpPr>
            <p:spPr bwMode="auto">
              <a:xfrm>
                <a:off x="3621088" y="5422900"/>
                <a:ext cx="20637" cy="60325"/>
              </a:xfrm>
              <a:custGeom>
                <a:avLst/>
                <a:gdLst>
                  <a:gd name="T0" fmla="*/ 2147483647 w 10"/>
                  <a:gd name="T1" fmla="*/ 2147483647 h 30"/>
                  <a:gd name="T2" fmla="*/ 2147483647 w 10"/>
                  <a:gd name="T3" fmla="*/ 0 h 30"/>
                  <a:gd name="T4" fmla="*/ 0 w 10"/>
                  <a:gd name="T5" fmla="*/ 0 h 30"/>
                  <a:gd name="T6" fmla="*/ 0 60000 65536"/>
                  <a:gd name="T7" fmla="*/ 0 60000 65536"/>
                  <a:gd name="T8" fmla="*/ 0 60000 65536"/>
                  <a:gd name="T9" fmla="*/ 0 w 10"/>
                  <a:gd name="T10" fmla="*/ 0 h 30"/>
                  <a:gd name="T11" fmla="*/ 10 w 10"/>
                  <a:gd name="T12" fmla="*/ 30 h 30"/>
                </a:gdLst>
                <a:ahLst/>
                <a:cxnLst>
                  <a:cxn ang="T6">
                    <a:pos x="T0" y="T1"/>
                  </a:cxn>
                  <a:cxn ang="T7">
                    <a:pos x="T2" y="T3"/>
                  </a:cxn>
                  <a:cxn ang="T8">
                    <a:pos x="T4" y="T5"/>
                  </a:cxn>
                </a:cxnLst>
                <a:rect l="T9" t="T10" r="T11" b="T12"/>
                <a:pathLst>
                  <a:path w="10" h="30">
                    <a:moveTo>
                      <a:pt x="10" y="3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7" name="Freeform 33"/>
              <p:cNvSpPr>
                <a:spLocks noChangeAspect="1"/>
              </p:cNvSpPr>
              <p:nvPr/>
            </p:nvSpPr>
            <p:spPr bwMode="auto">
              <a:xfrm>
                <a:off x="3632200" y="5411788"/>
                <a:ext cx="141288" cy="11112"/>
              </a:xfrm>
              <a:custGeom>
                <a:avLst/>
                <a:gdLst>
                  <a:gd name="T0" fmla="*/ 0 w 70"/>
                  <a:gd name="T1" fmla="*/ 2147483647 h 5"/>
                  <a:gd name="T2" fmla="*/ 2147483647 w 70"/>
                  <a:gd name="T3" fmla="*/ 0 h 5"/>
                  <a:gd name="T4" fmla="*/ 2147483647 w 70"/>
                  <a:gd name="T5" fmla="*/ 0 h 5"/>
                  <a:gd name="T6" fmla="*/ 0 60000 65536"/>
                  <a:gd name="T7" fmla="*/ 0 60000 65536"/>
                  <a:gd name="T8" fmla="*/ 0 60000 65536"/>
                  <a:gd name="T9" fmla="*/ 0 w 70"/>
                  <a:gd name="T10" fmla="*/ 0 h 5"/>
                  <a:gd name="T11" fmla="*/ 70 w 70"/>
                  <a:gd name="T12" fmla="*/ 5 h 5"/>
                </a:gdLst>
                <a:ahLst/>
                <a:cxnLst>
                  <a:cxn ang="T6">
                    <a:pos x="T0" y="T1"/>
                  </a:cxn>
                  <a:cxn ang="T7">
                    <a:pos x="T2" y="T3"/>
                  </a:cxn>
                  <a:cxn ang="T8">
                    <a:pos x="T4" y="T5"/>
                  </a:cxn>
                </a:cxnLst>
                <a:rect l="T9" t="T10" r="T11" b="T12"/>
                <a:pathLst>
                  <a:path w="70" h="5">
                    <a:moveTo>
                      <a:pt x="0" y="5"/>
                    </a:moveTo>
                    <a:lnTo>
                      <a:pt x="65" y="0"/>
                    </a:lnTo>
                    <a:lnTo>
                      <a:pt x="7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8" name="Freeform 34"/>
              <p:cNvSpPr>
                <a:spLocks noChangeAspect="1"/>
              </p:cNvSpPr>
              <p:nvPr/>
            </p:nvSpPr>
            <p:spPr bwMode="auto">
              <a:xfrm>
                <a:off x="3713163" y="5391150"/>
                <a:ext cx="50800" cy="20638"/>
              </a:xfrm>
              <a:custGeom>
                <a:avLst/>
                <a:gdLst>
                  <a:gd name="T0" fmla="*/ 2147483647 w 25"/>
                  <a:gd name="T1" fmla="*/ 2147483647 h 10"/>
                  <a:gd name="T2" fmla="*/ 2147483647 w 25"/>
                  <a:gd name="T3" fmla="*/ 0 h 10"/>
                  <a:gd name="T4" fmla="*/ 0 w 25"/>
                  <a:gd name="T5" fmla="*/ 0 h 10"/>
                  <a:gd name="T6" fmla="*/ 0 60000 65536"/>
                  <a:gd name="T7" fmla="*/ 0 60000 65536"/>
                  <a:gd name="T8" fmla="*/ 0 60000 65536"/>
                  <a:gd name="T9" fmla="*/ 0 w 25"/>
                  <a:gd name="T10" fmla="*/ 0 h 10"/>
                  <a:gd name="T11" fmla="*/ 25 w 25"/>
                  <a:gd name="T12" fmla="*/ 10 h 10"/>
                </a:gdLst>
                <a:ahLst/>
                <a:cxnLst>
                  <a:cxn ang="T6">
                    <a:pos x="T0" y="T1"/>
                  </a:cxn>
                  <a:cxn ang="T7">
                    <a:pos x="T2" y="T3"/>
                  </a:cxn>
                  <a:cxn ang="T8">
                    <a:pos x="T4" y="T5"/>
                  </a:cxn>
                </a:cxnLst>
                <a:rect l="T9" t="T10" r="T11" b="T12"/>
                <a:pathLst>
                  <a:path w="25" h="10">
                    <a:moveTo>
                      <a:pt x="25" y="1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79" name="Freeform 35"/>
              <p:cNvSpPr>
                <a:spLocks noChangeAspect="1"/>
              </p:cNvSpPr>
              <p:nvPr/>
            </p:nvSpPr>
            <p:spPr bwMode="auto">
              <a:xfrm>
                <a:off x="3722688" y="5381625"/>
                <a:ext cx="122237" cy="9525"/>
              </a:xfrm>
              <a:custGeom>
                <a:avLst/>
                <a:gdLst>
                  <a:gd name="T0" fmla="*/ 0 w 60"/>
                  <a:gd name="T1" fmla="*/ 2147483647 h 5"/>
                  <a:gd name="T2" fmla="*/ 2147483647 w 60"/>
                  <a:gd name="T3" fmla="*/ 0 h 5"/>
                  <a:gd name="T4" fmla="*/ 2147483647 w 60"/>
                  <a:gd name="T5" fmla="*/ 0 h 5"/>
                  <a:gd name="T6" fmla="*/ 0 60000 65536"/>
                  <a:gd name="T7" fmla="*/ 0 60000 65536"/>
                  <a:gd name="T8" fmla="*/ 0 60000 65536"/>
                  <a:gd name="T9" fmla="*/ 0 w 60"/>
                  <a:gd name="T10" fmla="*/ 0 h 5"/>
                  <a:gd name="T11" fmla="*/ 60 w 60"/>
                  <a:gd name="T12" fmla="*/ 5 h 5"/>
                </a:gdLst>
                <a:ahLst/>
                <a:cxnLst>
                  <a:cxn ang="T6">
                    <a:pos x="T0" y="T1"/>
                  </a:cxn>
                  <a:cxn ang="T7">
                    <a:pos x="T2" y="T3"/>
                  </a:cxn>
                  <a:cxn ang="T8">
                    <a:pos x="T4" y="T5"/>
                  </a:cxn>
                </a:cxnLst>
                <a:rect l="T9" t="T10" r="T11" b="T12"/>
                <a:pathLst>
                  <a:path w="60" h="5">
                    <a:moveTo>
                      <a:pt x="0" y="5"/>
                    </a:moveTo>
                    <a:lnTo>
                      <a:pt x="55" y="0"/>
                    </a:lnTo>
                    <a:lnTo>
                      <a:pt x="6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0" name="Freeform 36"/>
              <p:cNvSpPr>
                <a:spLocks noChangeAspect="1"/>
              </p:cNvSpPr>
              <p:nvPr/>
            </p:nvSpPr>
            <p:spPr bwMode="auto">
              <a:xfrm>
                <a:off x="3803650" y="5340350"/>
                <a:ext cx="30163" cy="41275"/>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1" name="Freeform 37"/>
              <p:cNvSpPr>
                <a:spLocks noChangeAspect="1"/>
              </p:cNvSpPr>
              <p:nvPr/>
            </p:nvSpPr>
            <p:spPr bwMode="auto">
              <a:xfrm>
                <a:off x="3743325" y="5330825"/>
                <a:ext cx="69850" cy="9525"/>
              </a:xfrm>
              <a:custGeom>
                <a:avLst/>
                <a:gdLst>
                  <a:gd name="T0" fmla="*/ 2147483647 w 35"/>
                  <a:gd name="T1" fmla="*/ 2147483647 h 5"/>
                  <a:gd name="T2" fmla="*/ 2147483647 w 35"/>
                  <a:gd name="T3" fmla="*/ 0 h 5"/>
                  <a:gd name="T4" fmla="*/ 0 w 35"/>
                  <a:gd name="T5" fmla="*/ 0 h 5"/>
                  <a:gd name="T6" fmla="*/ 0 60000 65536"/>
                  <a:gd name="T7" fmla="*/ 0 60000 65536"/>
                  <a:gd name="T8" fmla="*/ 0 60000 65536"/>
                  <a:gd name="T9" fmla="*/ 0 w 35"/>
                  <a:gd name="T10" fmla="*/ 0 h 5"/>
                  <a:gd name="T11" fmla="*/ 35 w 35"/>
                  <a:gd name="T12" fmla="*/ 5 h 5"/>
                </a:gdLst>
                <a:ahLst/>
                <a:cxnLst>
                  <a:cxn ang="T6">
                    <a:pos x="T0" y="T1"/>
                  </a:cxn>
                  <a:cxn ang="T7">
                    <a:pos x="T2" y="T3"/>
                  </a:cxn>
                  <a:cxn ang="T8">
                    <a:pos x="T4" y="T5"/>
                  </a:cxn>
                </a:cxnLst>
                <a:rect l="T9" t="T10" r="T11" b="T12"/>
                <a:pathLst>
                  <a:path w="35" h="5">
                    <a:moveTo>
                      <a:pt x="35"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2" name="Freeform 38"/>
              <p:cNvSpPr>
                <a:spLocks noChangeAspect="1"/>
              </p:cNvSpPr>
              <p:nvPr/>
            </p:nvSpPr>
            <p:spPr bwMode="auto">
              <a:xfrm>
                <a:off x="3692525" y="5321300"/>
                <a:ext cx="60325" cy="9525"/>
              </a:xfrm>
              <a:custGeom>
                <a:avLst/>
                <a:gdLst>
                  <a:gd name="T0" fmla="*/ 2147483647 w 30"/>
                  <a:gd name="T1" fmla="*/ 2147483647 h 5"/>
                  <a:gd name="T2" fmla="*/ 2147483647 w 30"/>
                  <a:gd name="T3" fmla="*/ 0 h 5"/>
                  <a:gd name="T4" fmla="*/ 0 w 30"/>
                  <a:gd name="T5" fmla="*/ 0 h 5"/>
                  <a:gd name="T6" fmla="*/ 0 60000 65536"/>
                  <a:gd name="T7" fmla="*/ 0 60000 65536"/>
                  <a:gd name="T8" fmla="*/ 0 60000 65536"/>
                  <a:gd name="T9" fmla="*/ 0 w 30"/>
                  <a:gd name="T10" fmla="*/ 0 h 5"/>
                  <a:gd name="T11" fmla="*/ 30 w 30"/>
                  <a:gd name="T12" fmla="*/ 5 h 5"/>
                </a:gdLst>
                <a:ahLst/>
                <a:cxnLst>
                  <a:cxn ang="T6">
                    <a:pos x="T0" y="T1"/>
                  </a:cxn>
                  <a:cxn ang="T7">
                    <a:pos x="T2" y="T3"/>
                  </a:cxn>
                  <a:cxn ang="T8">
                    <a:pos x="T4" y="T5"/>
                  </a:cxn>
                </a:cxnLst>
                <a:rect l="T9" t="T10" r="T11" b="T12"/>
                <a:pathLst>
                  <a:path w="30" h="5">
                    <a:moveTo>
                      <a:pt x="30" y="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3" name="Freeform 39"/>
              <p:cNvSpPr>
                <a:spLocks noChangeAspect="1"/>
              </p:cNvSpPr>
              <p:nvPr/>
            </p:nvSpPr>
            <p:spPr bwMode="auto">
              <a:xfrm>
                <a:off x="3683000" y="5270500"/>
                <a:ext cx="19050" cy="50800"/>
              </a:xfrm>
              <a:custGeom>
                <a:avLst/>
                <a:gdLst>
                  <a:gd name="T0" fmla="*/ 2147483647 w 10"/>
                  <a:gd name="T1" fmla="*/ 2147483647 h 25"/>
                  <a:gd name="T2" fmla="*/ 2147483647 w 10"/>
                  <a:gd name="T3" fmla="*/ 0 h 25"/>
                  <a:gd name="T4" fmla="*/ 0 w 10"/>
                  <a:gd name="T5" fmla="*/ 0 h 25"/>
                  <a:gd name="T6" fmla="*/ 0 60000 65536"/>
                  <a:gd name="T7" fmla="*/ 0 60000 65536"/>
                  <a:gd name="T8" fmla="*/ 0 60000 65536"/>
                  <a:gd name="T9" fmla="*/ 0 w 10"/>
                  <a:gd name="T10" fmla="*/ 0 h 25"/>
                  <a:gd name="T11" fmla="*/ 10 w 10"/>
                  <a:gd name="T12" fmla="*/ 25 h 25"/>
                </a:gdLst>
                <a:ahLst/>
                <a:cxnLst>
                  <a:cxn ang="T6">
                    <a:pos x="T0" y="T1"/>
                  </a:cxn>
                  <a:cxn ang="T7">
                    <a:pos x="T2" y="T3"/>
                  </a:cxn>
                  <a:cxn ang="T8">
                    <a:pos x="T4" y="T5"/>
                  </a:cxn>
                </a:cxnLst>
                <a:rect l="T9" t="T10" r="T11" b="T12"/>
                <a:pathLst>
                  <a:path w="10" h="25">
                    <a:moveTo>
                      <a:pt x="10" y="2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4" name="Freeform 40"/>
              <p:cNvSpPr>
                <a:spLocks noChangeAspect="1"/>
              </p:cNvSpPr>
              <p:nvPr/>
            </p:nvSpPr>
            <p:spPr bwMode="auto">
              <a:xfrm>
                <a:off x="3641725" y="5189538"/>
                <a:ext cx="50800" cy="80962"/>
              </a:xfrm>
              <a:custGeom>
                <a:avLst/>
                <a:gdLst>
                  <a:gd name="T0" fmla="*/ 2147483647 w 25"/>
                  <a:gd name="T1" fmla="*/ 2147483647 h 40"/>
                  <a:gd name="T2" fmla="*/ 2147483647 w 25"/>
                  <a:gd name="T3" fmla="*/ 0 h 40"/>
                  <a:gd name="T4" fmla="*/ 0 w 25"/>
                  <a:gd name="T5" fmla="*/ 0 h 40"/>
                  <a:gd name="T6" fmla="*/ 0 60000 65536"/>
                  <a:gd name="T7" fmla="*/ 0 60000 65536"/>
                  <a:gd name="T8" fmla="*/ 0 60000 65536"/>
                  <a:gd name="T9" fmla="*/ 0 w 25"/>
                  <a:gd name="T10" fmla="*/ 0 h 40"/>
                  <a:gd name="T11" fmla="*/ 25 w 25"/>
                  <a:gd name="T12" fmla="*/ 40 h 40"/>
                </a:gdLst>
                <a:ahLst/>
                <a:cxnLst>
                  <a:cxn ang="T6">
                    <a:pos x="T0" y="T1"/>
                  </a:cxn>
                  <a:cxn ang="T7">
                    <a:pos x="T2" y="T3"/>
                  </a:cxn>
                  <a:cxn ang="T8">
                    <a:pos x="T4" y="T5"/>
                  </a:cxn>
                </a:cxnLst>
                <a:rect l="T9" t="T10" r="T11" b="T12"/>
                <a:pathLst>
                  <a:path w="25" h="40">
                    <a:moveTo>
                      <a:pt x="25" y="4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5" name="Freeform 41"/>
              <p:cNvSpPr>
                <a:spLocks noChangeAspect="1"/>
              </p:cNvSpPr>
              <p:nvPr/>
            </p:nvSpPr>
            <p:spPr bwMode="auto">
              <a:xfrm>
                <a:off x="3621088" y="5076825"/>
                <a:ext cx="30162" cy="112713"/>
              </a:xfrm>
              <a:custGeom>
                <a:avLst/>
                <a:gdLst>
                  <a:gd name="T0" fmla="*/ 2147483647 w 15"/>
                  <a:gd name="T1" fmla="*/ 2147483647 h 55"/>
                  <a:gd name="T2" fmla="*/ 2147483647 w 15"/>
                  <a:gd name="T3" fmla="*/ 0 h 55"/>
                  <a:gd name="T4" fmla="*/ 0 w 15"/>
                  <a:gd name="T5" fmla="*/ 0 h 55"/>
                  <a:gd name="T6" fmla="*/ 0 60000 65536"/>
                  <a:gd name="T7" fmla="*/ 0 60000 65536"/>
                  <a:gd name="T8" fmla="*/ 0 60000 65536"/>
                  <a:gd name="T9" fmla="*/ 0 w 15"/>
                  <a:gd name="T10" fmla="*/ 0 h 55"/>
                  <a:gd name="T11" fmla="*/ 15 w 15"/>
                  <a:gd name="T12" fmla="*/ 55 h 55"/>
                </a:gdLst>
                <a:ahLst/>
                <a:cxnLst>
                  <a:cxn ang="T6">
                    <a:pos x="T0" y="T1"/>
                  </a:cxn>
                  <a:cxn ang="T7">
                    <a:pos x="T2" y="T3"/>
                  </a:cxn>
                  <a:cxn ang="T8">
                    <a:pos x="T4" y="T5"/>
                  </a:cxn>
                </a:cxnLst>
                <a:rect l="T9" t="T10" r="T11" b="T12"/>
                <a:pathLst>
                  <a:path w="15" h="55">
                    <a:moveTo>
                      <a:pt x="15" y="55"/>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6" name="Freeform 42"/>
              <p:cNvSpPr>
                <a:spLocks noChangeAspect="1"/>
              </p:cNvSpPr>
              <p:nvPr/>
            </p:nvSpPr>
            <p:spPr bwMode="auto">
              <a:xfrm>
                <a:off x="3602038" y="5037138"/>
                <a:ext cx="30162" cy="39687"/>
              </a:xfrm>
              <a:custGeom>
                <a:avLst/>
                <a:gdLst>
                  <a:gd name="T0" fmla="*/ 2147483647 w 15"/>
                  <a:gd name="T1" fmla="*/ 2147483647 h 20"/>
                  <a:gd name="T2" fmla="*/ 2147483647 w 15"/>
                  <a:gd name="T3" fmla="*/ 0 h 20"/>
                  <a:gd name="T4" fmla="*/ 0 w 15"/>
                  <a:gd name="T5" fmla="*/ 0 h 20"/>
                  <a:gd name="T6" fmla="*/ 0 60000 65536"/>
                  <a:gd name="T7" fmla="*/ 0 60000 65536"/>
                  <a:gd name="T8" fmla="*/ 0 60000 65536"/>
                  <a:gd name="T9" fmla="*/ 0 w 15"/>
                  <a:gd name="T10" fmla="*/ 0 h 20"/>
                  <a:gd name="T11" fmla="*/ 15 w 15"/>
                  <a:gd name="T12" fmla="*/ 20 h 20"/>
                </a:gdLst>
                <a:ahLst/>
                <a:cxnLst>
                  <a:cxn ang="T6">
                    <a:pos x="T0" y="T1"/>
                  </a:cxn>
                  <a:cxn ang="T7">
                    <a:pos x="T2" y="T3"/>
                  </a:cxn>
                  <a:cxn ang="T8">
                    <a:pos x="T4" y="T5"/>
                  </a:cxn>
                </a:cxnLst>
                <a:rect l="T9" t="T10" r="T11" b="T12"/>
                <a:pathLst>
                  <a:path w="15" h="20">
                    <a:moveTo>
                      <a:pt x="15" y="20"/>
                    </a:moveTo>
                    <a:lnTo>
                      <a:pt x="5" y="0"/>
                    </a:lnTo>
                    <a:lnTo>
                      <a:pt x="0" y="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7" name="Freeform 43"/>
              <p:cNvSpPr>
                <a:spLocks noChangeAspect="1"/>
              </p:cNvSpPr>
              <p:nvPr/>
            </p:nvSpPr>
            <p:spPr bwMode="auto">
              <a:xfrm>
                <a:off x="3611563" y="5037138"/>
                <a:ext cx="1587" cy="760412"/>
              </a:xfrm>
              <a:custGeom>
                <a:avLst/>
                <a:gdLst>
                  <a:gd name="T0" fmla="*/ 0 w 1588"/>
                  <a:gd name="T1" fmla="*/ 0 h 375"/>
                  <a:gd name="T2" fmla="*/ 0 w 1588"/>
                  <a:gd name="T3" fmla="*/ 2147483647 h 375"/>
                  <a:gd name="T4" fmla="*/ 0 w 1588"/>
                  <a:gd name="T5" fmla="*/ 2147483647 h 375"/>
                  <a:gd name="T6" fmla="*/ 0 60000 65536"/>
                  <a:gd name="T7" fmla="*/ 0 60000 65536"/>
                  <a:gd name="T8" fmla="*/ 0 60000 65536"/>
                  <a:gd name="T9" fmla="*/ 0 w 1588"/>
                  <a:gd name="T10" fmla="*/ 0 h 375"/>
                  <a:gd name="T11" fmla="*/ 1588 w 1588"/>
                  <a:gd name="T12" fmla="*/ 375 h 375"/>
                </a:gdLst>
                <a:ahLst/>
                <a:cxnLst>
                  <a:cxn ang="T6">
                    <a:pos x="T0" y="T1"/>
                  </a:cxn>
                  <a:cxn ang="T7">
                    <a:pos x="T2" y="T3"/>
                  </a:cxn>
                  <a:cxn ang="T8">
                    <a:pos x="T4" y="T5"/>
                  </a:cxn>
                </a:cxnLst>
                <a:rect l="T9" t="T10" r="T11" b="T12"/>
                <a:pathLst>
                  <a:path w="1588" h="375">
                    <a:moveTo>
                      <a:pt x="0" y="0"/>
                    </a:moveTo>
                    <a:lnTo>
                      <a:pt x="0" y="370"/>
                    </a:lnTo>
                    <a:lnTo>
                      <a:pt x="0" y="375"/>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sp>
            <p:nvSpPr>
              <p:cNvPr id="42088" name="Freeform 44"/>
              <p:cNvSpPr>
                <a:spLocks noChangeAspect="1"/>
              </p:cNvSpPr>
              <p:nvPr/>
            </p:nvSpPr>
            <p:spPr bwMode="auto">
              <a:xfrm>
                <a:off x="3854450" y="4965700"/>
                <a:ext cx="80963" cy="111125"/>
              </a:xfrm>
              <a:custGeom>
                <a:avLst/>
                <a:gdLst>
                  <a:gd name="T0" fmla="*/ 2147483647 w 51"/>
                  <a:gd name="T1" fmla="*/ 0 h 70"/>
                  <a:gd name="T2" fmla="*/ 2147483647 w 51"/>
                  <a:gd name="T3" fmla="*/ 2147483647 h 70"/>
                  <a:gd name="T4" fmla="*/ 2147483647 w 51"/>
                  <a:gd name="T5" fmla="*/ 2147483647 h 70"/>
                  <a:gd name="T6" fmla="*/ 0 w 51"/>
                  <a:gd name="T7" fmla="*/ 2147483647 h 70"/>
                  <a:gd name="T8" fmla="*/ 2147483647 w 51"/>
                  <a:gd name="T9" fmla="*/ 0 h 70"/>
                  <a:gd name="T10" fmla="*/ 0 60000 65536"/>
                  <a:gd name="T11" fmla="*/ 0 60000 65536"/>
                  <a:gd name="T12" fmla="*/ 0 60000 65536"/>
                  <a:gd name="T13" fmla="*/ 0 60000 65536"/>
                  <a:gd name="T14" fmla="*/ 0 60000 65536"/>
                  <a:gd name="T15" fmla="*/ 0 w 51"/>
                  <a:gd name="T16" fmla="*/ 0 h 70"/>
                  <a:gd name="T17" fmla="*/ 51 w 51"/>
                  <a:gd name="T18" fmla="*/ 70 h 70"/>
                </a:gdLst>
                <a:ahLst/>
                <a:cxnLst>
                  <a:cxn ang="T10">
                    <a:pos x="T0" y="T1"/>
                  </a:cxn>
                  <a:cxn ang="T11">
                    <a:pos x="T2" y="T3"/>
                  </a:cxn>
                  <a:cxn ang="T12">
                    <a:pos x="T4" y="T5"/>
                  </a:cxn>
                  <a:cxn ang="T13">
                    <a:pos x="T6" y="T7"/>
                  </a:cxn>
                  <a:cxn ang="T14">
                    <a:pos x="T8" y="T9"/>
                  </a:cxn>
                </a:cxnLst>
                <a:rect l="T15" t="T16" r="T17" b="T18"/>
                <a:pathLst>
                  <a:path w="51" h="70">
                    <a:moveTo>
                      <a:pt x="26" y="0"/>
                    </a:moveTo>
                    <a:lnTo>
                      <a:pt x="51" y="70"/>
                    </a:lnTo>
                    <a:lnTo>
                      <a:pt x="26" y="45"/>
                    </a:lnTo>
                    <a:lnTo>
                      <a:pt x="0" y="70"/>
                    </a:lnTo>
                    <a:lnTo>
                      <a:pt x="26" y="0"/>
                    </a:lnTo>
                    <a:close/>
                  </a:path>
                </a:pathLst>
              </a:custGeom>
              <a:solidFill>
                <a:srgbClr val="0000D4">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C0128"/>
                  </a:solidFill>
                </a:endParaRPr>
              </a:p>
            </p:txBody>
          </p:sp>
          <p:sp>
            <p:nvSpPr>
              <p:cNvPr id="42089" name="Freeform 45"/>
              <p:cNvSpPr>
                <a:spLocks noChangeAspect="1"/>
              </p:cNvSpPr>
              <p:nvPr/>
            </p:nvSpPr>
            <p:spPr bwMode="auto">
              <a:xfrm>
                <a:off x="3895725" y="5037138"/>
                <a:ext cx="1588" cy="688975"/>
              </a:xfrm>
              <a:custGeom>
                <a:avLst/>
                <a:gdLst>
                  <a:gd name="T0" fmla="*/ 0 w 1587"/>
                  <a:gd name="T1" fmla="*/ 0 h 340"/>
                  <a:gd name="T2" fmla="*/ 0 w 1587"/>
                  <a:gd name="T3" fmla="*/ 2147483647 h 340"/>
                  <a:gd name="T4" fmla="*/ 0 w 1587"/>
                  <a:gd name="T5" fmla="*/ 2147483647 h 340"/>
                  <a:gd name="T6" fmla="*/ 0 60000 65536"/>
                  <a:gd name="T7" fmla="*/ 0 60000 65536"/>
                  <a:gd name="T8" fmla="*/ 0 60000 65536"/>
                  <a:gd name="T9" fmla="*/ 0 w 1587"/>
                  <a:gd name="T10" fmla="*/ 0 h 340"/>
                  <a:gd name="T11" fmla="*/ 1587 w 1587"/>
                  <a:gd name="T12" fmla="*/ 340 h 340"/>
                </a:gdLst>
                <a:ahLst/>
                <a:cxnLst>
                  <a:cxn ang="T6">
                    <a:pos x="T0" y="T1"/>
                  </a:cxn>
                  <a:cxn ang="T7">
                    <a:pos x="T2" y="T3"/>
                  </a:cxn>
                  <a:cxn ang="T8">
                    <a:pos x="T4" y="T5"/>
                  </a:cxn>
                </a:cxnLst>
                <a:rect l="T9" t="T10" r="T11" b="T12"/>
                <a:pathLst>
                  <a:path w="1587" h="340">
                    <a:moveTo>
                      <a:pt x="0" y="0"/>
                    </a:moveTo>
                    <a:lnTo>
                      <a:pt x="0" y="335"/>
                    </a:lnTo>
                    <a:lnTo>
                      <a:pt x="0" y="340"/>
                    </a:lnTo>
                  </a:path>
                </a:pathLst>
              </a:custGeom>
              <a:noFill/>
              <a:ln w="9525">
                <a:solidFill>
                  <a:srgbClr val="0000D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C0128"/>
                  </a:solidFill>
                </a:endParaRPr>
              </a:p>
            </p:txBody>
          </p:sp>
          <p:grpSp>
            <p:nvGrpSpPr>
              <p:cNvPr id="42090" name="Group 54"/>
              <p:cNvGrpSpPr>
                <a:grpSpLocks noChangeAspect="1"/>
              </p:cNvGrpSpPr>
              <p:nvPr/>
            </p:nvGrpSpPr>
            <p:grpSpPr bwMode="auto">
              <a:xfrm>
                <a:off x="3490913" y="5029200"/>
                <a:ext cx="100012" cy="762000"/>
                <a:chOff x="4320" y="3456"/>
                <a:chExt cx="96" cy="384"/>
              </a:xfrm>
            </p:grpSpPr>
            <p:grpSp>
              <p:nvGrpSpPr>
                <p:cNvPr id="42172" name="Group 55" descr="50%"/>
                <p:cNvGrpSpPr>
                  <a:grpSpLocks noChangeAspect="1"/>
                </p:cNvGrpSpPr>
                <p:nvPr/>
              </p:nvGrpSpPr>
              <p:grpSpPr bwMode="auto">
                <a:xfrm>
                  <a:off x="4320" y="3456"/>
                  <a:ext cx="96" cy="192"/>
                  <a:chOff x="4320" y="3456"/>
                  <a:chExt cx="96" cy="192"/>
                </a:xfrm>
              </p:grpSpPr>
              <p:sp>
                <p:nvSpPr>
                  <p:cNvPr id="42178" name="Rectangle 56"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9" name="Rectangle 57"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0" name="Rectangle 58"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81" name="Rectangle 59"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nvGrpSpPr>
                <p:cNvPr id="42173" name="Group 60" descr="50%"/>
                <p:cNvGrpSpPr>
                  <a:grpSpLocks noChangeAspect="1"/>
                </p:cNvGrpSpPr>
                <p:nvPr/>
              </p:nvGrpSpPr>
              <p:grpSpPr bwMode="auto">
                <a:xfrm>
                  <a:off x="4320" y="3648"/>
                  <a:ext cx="96" cy="192"/>
                  <a:chOff x="4320" y="3456"/>
                  <a:chExt cx="96" cy="192"/>
                </a:xfrm>
              </p:grpSpPr>
              <p:sp>
                <p:nvSpPr>
                  <p:cNvPr id="42174" name="Rectangle 61" descr="50%"/>
                  <p:cNvSpPr>
                    <a:spLocks noChangeAspect="1" noChangeArrowheads="1"/>
                  </p:cNvSpPr>
                  <p:nvPr/>
                </p:nvSpPr>
                <p:spPr bwMode="auto">
                  <a:xfrm>
                    <a:off x="4320" y="3552"/>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5" name="Rectangle 62" descr="50%"/>
                  <p:cNvSpPr>
                    <a:spLocks noChangeAspect="1" noChangeArrowheads="1"/>
                  </p:cNvSpPr>
                  <p:nvPr/>
                </p:nvSpPr>
                <p:spPr bwMode="auto">
                  <a:xfrm>
                    <a:off x="4320" y="3600"/>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6" name="Rectangle 63" descr="50%"/>
                  <p:cNvSpPr>
                    <a:spLocks noChangeAspect="1" noChangeArrowheads="1"/>
                  </p:cNvSpPr>
                  <p:nvPr/>
                </p:nvSpPr>
                <p:spPr bwMode="auto">
                  <a:xfrm>
                    <a:off x="4320" y="3504"/>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sp>
                <p:nvSpPr>
                  <p:cNvPr id="42177" name="Rectangle 64" descr="50%"/>
                  <p:cNvSpPr>
                    <a:spLocks noChangeAspect="1" noChangeArrowheads="1"/>
                  </p:cNvSpPr>
                  <p:nvPr/>
                </p:nvSpPr>
                <p:spPr bwMode="auto">
                  <a:xfrm>
                    <a:off x="4320" y="3456"/>
                    <a:ext cx="96" cy="48"/>
                  </a:xfrm>
                  <a:prstGeom prst="rect">
                    <a:avLst/>
                  </a:prstGeom>
                  <a:pattFill prst="pct50">
                    <a:fgClr>
                      <a:srgbClr val="FF0000"/>
                    </a:fgClr>
                    <a:bgClr>
                      <a:srgbClr val="FFFFFF"/>
                    </a:bgClr>
                  </a:pattFill>
                  <a:ln w="28575">
                    <a:solidFill>
                      <a:srgbClr val="D00019"/>
                    </a:solidFill>
                    <a:miter lim="800000"/>
                    <a:headEnd/>
                    <a:tailEnd/>
                  </a:ln>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grpSp>
          <p:grpSp>
            <p:nvGrpSpPr>
              <p:cNvPr id="42091" name="Group 67"/>
              <p:cNvGrpSpPr>
                <a:grpSpLocks noChangeAspect="1"/>
              </p:cNvGrpSpPr>
              <p:nvPr/>
            </p:nvGrpSpPr>
            <p:grpSpPr bwMode="auto">
              <a:xfrm>
                <a:off x="728682" y="2551135"/>
                <a:ext cx="2176468" cy="1247780"/>
                <a:chOff x="3773" y="3360"/>
                <a:chExt cx="1371" cy="786"/>
              </a:xfrm>
            </p:grpSpPr>
            <p:sp>
              <p:nvSpPr>
                <p:cNvPr id="42099" name="Rectangle 68"/>
                <p:cNvSpPr>
                  <a:spLocks noChangeAspect="1" noChangeArrowheads="1"/>
                </p:cNvSpPr>
                <p:nvPr/>
              </p:nvSpPr>
              <p:spPr bwMode="auto">
                <a:xfrm>
                  <a:off x="4179" y="3390"/>
                  <a:ext cx="933" cy="364"/>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nvGrpSpPr>
                <p:cNvPr id="42100" name="Group 870"/>
                <p:cNvGrpSpPr>
                  <a:grpSpLocks noChangeAspect="1"/>
                </p:cNvGrpSpPr>
                <p:nvPr/>
              </p:nvGrpSpPr>
              <p:grpSpPr bwMode="auto">
                <a:xfrm>
                  <a:off x="4481" y="3454"/>
                  <a:ext cx="106" cy="477"/>
                  <a:chOff x="4481" y="3445"/>
                  <a:chExt cx="106" cy="486"/>
                </a:xfrm>
              </p:grpSpPr>
              <p:sp>
                <p:nvSpPr>
                  <p:cNvPr id="42168" name="Line 70"/>
                  <p:cNvSpPr>
                    <a:spLocks noChangeAspect="1" noChangeShapeType="1"/>
                  </p:cNvSpPr>
                  <p:nvPr/>
                </p:nvSpPr>
                <p:spPr bwMode="auto">
                  <a:xfrm flipV="1">
                    <a:off x="4587" y="3452"/>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69" name="Oval 71"/>
                  <p:cNvSpPr>
                    <a:spLocks noChangeAspect="1" noChangeArrowheads="1"/>
                  </p:cNvSpPr>
                  <p:nvPr/>
                </p:nvSpPr>
                <p:spPr bwMode="auto">
                  <a:xfrm>
                    <a:off x="4481" y="3884"/>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170" name="Picture 7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5" y="3445"/>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71" name="Line 73"/>
                  <p:cNvSpPr>
                    <a:spLocks noChangeAspect="1" noChangeShapeType="1"/>
                  </p:cNvSpPr>
                  <p:nvPr/>
                </p:nvSpPr>
                <p:spPr bwMode="auto">
                  <a:xfrm flipV="1">
                    <a:off x="4483" y="3457"/>
                    <a:ext cx="0" cy="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grpSp>
            <p:pic>
              <p:nvPicPr>
                <p:cNvPr id="42101" name="Picture 7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47" y="3568"/>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2" name="Picture 7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5" y="3566"/>
                  <a:ext cx="75"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3" name="Picture 76"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4" y="3581"/>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4" name="Freeform 77"/>
                <p:cNvSpPr>
                  <a:spLocks noChangeAspect="1"/>
                </p:cNvSpPr>
                <p:nvPr/>
              </p:nvSpPr>
              <p:spPr bwMode="auto">
                <a:xfrm>
                  <a:off x="4622" y="3385"/>
                  <a:ext cx="275" cy="730"/>
                </a:xfrm>
                <a:custGeom>
                  <a:avLst/>
                  <a:gdLst>
                    <a:gd name="T0" fmla="*/ 0 w 285"/>
                    <a:gd name="T1" fmla="*/ 830 h 711"/>
                    <a:gd name="T2" fmla="*/ 2 w 285"/>
                    <a:gd name="T3" fmla="*/ 2879 h 711"/>
                    <a:gd name="T4" fmla="*/ 42 w 285"/>
                    <a:gd name="T5" fmla="*/ 1500 h 711"/>
                    <a:gd name="T6" fmla="*/ 41 w 285"/>
                    <a:gd name="T7" fmla="*/ 0 h 711"/>
                    <a:gd name="T8" fmla="*/ 0 w 285"/>
                    <a:gd name="T9" fmla="*/ 830 h 711"/>
                    <a:gd name="T10" fmla="*/ 0 60000 65536"/>
                    <a:gd name="T11" fmla="*/ 0 60000 65536"/>
                    <a:gd name="T12" fmla="*/ 0 60000 65536"/>
                    <a:gd name="T13" fmla="*/ 0 60000 65536"/>
                    <a:gd name="T14" fmla="*/ 0 60000 65536"/>
                    <a:gd name="T15" fmla="*/ 0 w 285"/>
                    <a:gd name="T16" fmla="*/ 0 h 711"/>
                    <a:gd name="T17" fmla="*/ 285 w 285"/>
                    <a:gd name="T18" fmla="*/ 711 h 711"/>
                  </a:gdLst>
                  <a:ahLst/>
                  <a:cxnLst>
                    <a:cxn ang="T10">
                      <a:pos x="T0" y="T1"/>
                    </a:cxn>
                    <a:cxn ang="T11">
                      <a:pos x="T2" y="T3"/>
                    </a:cxn>
                    <a:cxn ang="T12">
                      <a:pos x="T4" y="T5"/>
                    </a:cxn>
                    <a:cxn ang="T13">
                      <a:pos x="T6" y="T7"/>
                    </a:cxn>
                    <a:cxn ang="T14">
                      <a:pos x="T8" y="T9"/>
                    </a:cxn>
                  </a:cxnLst>
                  <a:rect l="T15" t="T16" r="T17" b="T18"/>
                  <a:pathLst>
                    <a:path w="285" h="711">
                      <a:moveTo>
                        <a:pt x="0" y="205"/>
                      </a:moveTo>
                      <a:lnTo>
                        <a:pt x="2" y="711"/>
                      </a:lnTo>
                      <a:lnTo>
                        <a:pt x="285" y="371"/>
                      </a:lnTo>
                      <a:lnTo>
                        <a:pt x="283" y="0"/>
                      </a:lnTo>
                      <a:lnTo>
                        <a:pt x="0" y="205"/>
                      </a:lnTo>
                      <a:close/>
                    </a:path>
                  </a:pathLst>
                </a:custGeom>
                <a:solidFill>
                  <a:srgbClr val="FF0000">
                    <a:alpha val="50195"/>
                  </a:srgbClr>
                </a:solidFill>
                <a:ln w="12700">
                  <a:solidFill>
                    <a:srgbClr val="000066"/>
                  </a:solidFill>
                  <a:round/>
                  <a:headEnd/>
                  <a:tailEnd/>
                </a:ln>
              </p:spPr>
              <p:txBody>
                <a:bodyPr wrap="none" anchor="ctr"/>
                <a:lstStyle/>
                <a:p>
                  <a:endParaRPr lang="en-US">
                    <a:solidFill>
                      <a:srgbClr val="FC0128"/>
                    </a:solidFill>
                  </a:endParaRPr>
                </a:p>
              </p:txBody>
            </p:sp>
            <p:sp>
              <p:nvSpPr>
                <p:cNvPr id="42105" name="Line 78"/>
                <p:cNvSpPr>
                  <a:spLocks noChangeAspect="1" noChangeShapeType="1"/>
                </p:cNvSpPr>
                <p:nvPr/>
              </p:nvSpPr>
              <p:spPr bwMode="auto">
                <a:xfrm flipH="1">
                  <a:off x="3886" y="3400"/>
                  <a:ext cx="285" cy="18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106" name="Picture 79"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7" y="3718"/>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7" name="Picture 80"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91"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8" name="Picture 8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8" y="3719"/>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09" name="Picture 82"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6" y="3717"/>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0" name="Picture 83"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152" y="3361"/>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1" name="Picture 84"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386"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2" name="Picture 85"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3" y="3363"/>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3" name="Picture 86"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853" y="3362"/>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4" name="Picture 87"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5071" y="336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5" name="Picture 88"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157" y="3599"/>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6" name="Picture 89"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388"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7" name="Picture 90"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615" y="3605"/>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8" name="Picture 91" descr="orange"/>
                <p:cNvPicPr>
                  <a:picLocks noChangeAspect="1" noChangeArrowheads="1"/>
                </p:cNvPicPr>
                <p:nvPr/>
              </p:nvPicPr>
              <p:blipFill>
                <a:blip r:embed="rId10" cstate="screen">
                  <a:alphaModFix amt="50000"/>
                  <a:extLst>
                    <a:ext uri="{28A0092B-C50C-407E-A947-70E740481C1C}">
                      <a14:useLocalDpi xmlns:a14="http://schemas.microsoft.com/office/drawing/2010/main"/>
                    </a:ext>
                  </a:extLst>
                </a:blip>
                <a:srcRect/>
                <a:stretch>
                  <a:fillRect/>
                </a:stretch>
              </p:blipFill>
              <p:spPr bwMode="auto">
                <a:xfrm>
                  <a:off x="4618" y="3720"/>
                  <a:ext cx="68" cy="6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19" name="Picture 92"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4894" y="3603"/>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0" name="Picture 93" descr="gold"/>
                <p:cNvPicPr>
                  <a:picLocks noChangeAspect="1" noChangeArrowheads="1"/>
                </p:cNvPicPr>
                <p:nvPr/>
              </p:nvPicPr>
              <p:blipFill>
                <a:blip r:embed="rId11" cstate="screen">
                  <a:alphaModFix amt="50000"/>
                  <a:extLst>
                    <a:ext uri="{28A0092B-C50C-407E-A947-70E740481C1C}">
                      <a14:useLocalDpi xmlns:a14="http://schemas.microsoft.com/office/drawing/2010/main"/>
                    </a:ext>
                  </a:extLst>
                </a:blip>
                <a:srcRect/>
                <a:stretch>
                  <a:fillRect/>
                </a:stretch>
              </p:blipFill>
              <p:spPr bwMode="auto">
                <a:xfrm>
                  <a:off x="5076" y="3598"/>
                  <a:ext cx="66" cy="6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1" name="Picture 94"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1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2" name="Picture 95"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390" y="3480"/>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3" name="Picture 96"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617" y="3482"/>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4" name="Picture 97"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4859" y="3476"/>
                  <a:ext cx="66" cy="69"/>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25" name="Picture 98" descr="gold"/>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5077" y="3474"/>
                  <a:ext cx="66" cy="7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26" name="Line 99"/>
                <p:cNvSpPr>
                  <a:spLocks noChangeAspect="1" noChangeShapeType="1"/>
                </p:cNvSpPr>
                <p:nvPr/>
              </p:nvSpPr>
              <p:spPr bwMode="auto">
                <a:xfrm flipH="1">
                  <a:off x="4882" y="3401"/>
                  <a:ext cx="217" cy="170"/>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27" name="Line 100"/>
                <p:cNvSpPr>
                  <a:spLocks noChangeAspect="1" noChangeShapeType="1"/>
                </p:cNvSpPr>
                <p:nvPr/>
              </p:nvSpPr>
              <p:spPr bwMode="auto">
                <a:xfrm flipH="1">
                  <a:off x="4868" y="3768"/>
                  <a:ext cx="228" cy="326"/>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pic>
              <p:nvPicPr>
                <p:cNvPr id="42128" name="Picture 10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0" y="3561"/>
                  <a:ext cx="74" cy="77"/>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29" name="Line 102"/>
                <p:cNvSpPr>
                  <a:spLocks noChangeAspect="1" noChangeShapeType="1"/>
                </p:cNvSpPr>
                <p:nvPr/>
              </p:nvSpPr>
              <p:spPr bwMode="auto">
                <a:xfrm flipH="1">
                  <a:off x="3883" y="3765"/>
                  <a:ext cx="291" cy="339"/>
                </a:xfrm>
                <a:prstGeom prst="line">
                  <a:avLst/>
                </a:prstGeom>
                <a:noFill/>
                <a:ln w="1905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30" name="Rectangle 103"/>
                <p:cNvSpPr>
                  <a:spLocks noChangeAspect="1" noChangeArrowheads="1"/>
                </p:cNvSpPr>
                <p:nvPr/>
              </p:nvSpPr>
              <p:spPr bwMode="auto">
                <a:xfrm>
                  <a:off x="3773" y="3585"/>
                  <a:ext cx="992" cy="512"/>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pic>
              <p:nvPicPr>
                <p:cNvPr id="42131" name="Picture 104"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7" y="4043"/>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2" name="Picture 105"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8" y="40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3" name="Picture 106"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7" y="4046"/>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4" name="Picture 107"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80" y="4051"/>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5" name="Picture 108"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23" y="405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6" name="Picture 109"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3840" y="3537"/>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7" name="Picture 110"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091" y="3538"/>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8" name="Picture 111"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330" y="3540"/>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39" name="Picture 112"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573" y="3545"/>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0" name="Picture 113" descr="orange"/>
                <p:cNvPicPr>
                  <a:picLocks noChangeAspect="1" noChangeArrowheads="1"/>
                </p:cNvPicPr>
                <p:nvPr/>
              </p:nvPicPr>
              <p:blipFill>
                <a:blip r:embed="rId13" cstate="screen">
                  <a:alphaModFix amt="50000"/>
                  <a:extLst>
                    <a:ext uri="{28A0092B-C50C-407E-A947-70E740481C1C}">
                      <a14:useLocalDpi xmlns:a14="http://schemas.microsoft.com/office/drawing/2010/main"/>
                    </a:ext>
                  </a:extLst>
                </a:blip>
                <a:srcRect/>
                <a:stretch>
                  <a:fillRect/>
                </a:stretch>
              </p:blipFill>
              <p:spPr bwMode="auto">
                <a:xfrm>
                  <a:off x="4816" y="3544"/>
                  <a:ext cx="96" cy="95"/>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1" name="Picture 114"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6" y="3867"/>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2" name="Picture 115"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92" y="3871"/>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3" name="Picture 116"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31" y="387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4" name="Picture 117"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7"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5" name="Picture 118"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21" y="3874"/>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6" name="Picture 119"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3843" y="3705"/>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7" name="Picture 120"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089" y="3709"/>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8" name="Picture 121"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328" y="3713"/>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49" name="Picture 122"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574"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0" name="Picture 123" descr="gold"/>
                <p:cNvPicPr>
                  <a:picLocks noChangeAspect="1" noChangeArrowheads="1"/>
                </p:cNvPicPr>
                <p:nvPr/>
              </p:nvPicPr>
              <p:blipFill>
                <a:blip r:embed="rId14" cstate="screen">
                  <a:alphaModFix amt="50000"/>
                  <a:extLst>
                    <a:ext uri="{28A0092B-C50C-407E-A947-70E740481C1C}">
                      <a14:useLocalDpi xmlns:a14="http://schemas.microsoft.com/office/drawing/2010/main"/>
                    </a:ext>
                  </a:extLst>
                </a:blip>
                <a:srcRect/>
                <a:stretch>
                  <a:fillRect/>
                </a:stretch>
              </p:blipFill>
              <p:spPr bwMode="auto">
                <a:xfrm>
                  <a:off x="4818" y="3712"/>
                  <a:ext cx="93" cy="9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1" name="Picture 124"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6"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2" name="Picture 125"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497" y="38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3" name="Picture 12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6" y="3839"/>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4" name="Picture 12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250"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5" name="Picture 128"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740" y="3442"/>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6" name="Picture 129"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250" y="3707"/>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7" name="Picture 130"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495" y="3708"/>
                  <a:ext cx="75"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8" name="Picture 131"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743" y="3699"/>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59" name="Picture 132"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80"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0" name="Picture 133"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974" y="3417"/>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1" name="Picture 134"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6" y="3716"/>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2" name="Picture 135"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972" y="3578"/>
                  <a:ext cx="74" cy="78"/>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3" name="Picture 136"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21" y="3843"/>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4" name="Picture 137" descr="orange"/>
                <p:cNvPicPr>
                  <a:picLocks noChangeAspect="1" noChangeArrowheads="1"/>
                </p:cNvPicPr>
                <p:nvPr/>
              </p:nvPicPr>
              <p:blipFill>
                <a:blip r:embed="rId7" cstate="screen">
                  <a:alphaModFix amt="50000"/>
                  <a:extLst>
                    <a:ext uri="{28A0092B-C50C-407E-A947-70E740481C1C}">
                      <a14:useLocalDpi xmlns:a14="http://schemas.microsoft.com/office/drawing/2010/main"/>
                    </a:ext>
                  </a:extLst>
                </a:blip>
                <a:srcRect/>
                <a:stretch>
                  <a:fillRect/>
                </a:stretch>
              </p:blipFill>
              <p:spPr bwMode="auto">
                <a:xfrm>
                  <a:off x="4015" y="3446"/>
                  <a:ext cx="77" cy="7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5" name="Picture 138" descr="gold"/>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4019" y="3704"/>
                  <a:ext cx="74" cy="76"/>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66" name="Picture 139" descr="purple"/>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493" y="3708"/>
                  <a:ext cx="81" cy="8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67" name="Oval 140"/>
                <p:cNvSpPr>
                  <a:spLocks noChangeAspect="1" noChangeArrowheads="1"/>
                </p:cNvSpPr>
                <p:nvPr/>
              </p:nvSpPr>
              <p:spPr bwMode="auto">
                <a:xfrm>
                  <a:off x="4481" y="3429"/>
                  <a:ext cx="106" cy="47"/>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65000"/>
                    <a:buFont typeface="Monotype Sorts" charset="0"/>
                    <a:buChar char="n"/>
                  </a:pPr>
                  <a:endParaRPr kumimoji="1" lang="zh-TW" altLang="en-US" sz="2500">
                    <a:solidFill>
                      <a:srgbClr val="CC0000"/>
                    </a:solidFill>
                    <a:latin typeface="Calibri" charset="0"/>
                  </a:endParaRPr>
                </a:p>
              </p:txBody>
            </p:sp>
          </p:grpSp>
          <p:sp>
            <p:nvSpPr>
              <p:cNvPr id="42092" name="Line 143"/>
              <p:cNvSpPr>
                <a:spLocks noChangeAspect="1" noChangeShapeType="1"/>
              </p:cNvSpPr>
              <p:nvPr/>
            </p:nvSpPr>
            <p:spPr bwMode="auto">
              <a:xfrm flipH="1">
                <a:off x="549275" y="2971800"/>
                <a:ext cx="1333500" cy="1617663"/>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3" name="Line 144"/>
              <p:cNvSpPr>
                <a:spLocks noChangeAspect="1" noChangeShapeType="1"/>
              </p:cNvSpPr>
              <p:nvPr/>
            </p:nvSpPr>
            <p:spPr bwMode="auto">
              <a:xfrm flipH="1">
                <a:off x="1441450" y="2990850"/>
                <a:ext cx="465138" cy="1619250"/>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4" name="Line 145"/>
              <p:cNvSpPr>
                <a:spLocks noChangeAspect="1" noChangeShapeType="1"/>
              </p:cNvSpPr>
              <p:nvPr/>
            </p:nvSpPr>
            <p:spPr bwMode="auto">
              <a:xfrm>
                <a:off x="1968500" y="3001963"/>
                <a:ext cx="1304925" cy="1597025"/>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5" name="Line 146"/>
              <p:cNvSpPr>
                <a:spLocks noChangeAspect="1" noChangeShapeType="1"/>
              </p:cNvSpPr>
              <p:nvPr/>
            </p:nvSpPr>
            <p:spPr bwMode="auto">
              <a:xfrm>
                <a:off x="1965325" y="3028950"/>
                <a:ext cx="406400" cy="1582738"/>
              </a:xfrm>
              <a:prstGeom prst="line">
                <a:avLst/>
              </a:prstGeom>
              <a:noFill/>
              <a:ln w="12700">
                <a:solidFill>
                  <a:srgbClr val="FFFF05"/>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6" name="Line 150"/>
              <p:cNvSpPr>
                <a:spLocks noChangeAspect="1" noChangeShapeType="1"/>
              </p:cNvSpPr>
              <p:nvPr/>
            </p:nvSpPr>
            <p:spPr bwMode="auto">
              <a:xfrm flipV="1">
                <a:off x="2690813" y="5334000"/>
                <a:ext cx="787400" cy="168275"/>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097" name="Line 151"/>
              <p:cNvSpPr>
                <a:spLocks noChangeAspect="1" noChangeShapeType="1"/>
              </p:cNvSpPr>
              <p:nvPr/>
            </p:nvSpPr>
            <p:spPr bwMode="auto">
              <a:xfrm flipV="1">
                <a:off x="2614613" y="5334000"/>
                <a:ext cx="885825" cy="512763"/>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C0128"/>
                  </a:solidFill>
                </a:endParaRPr>
              </a:p>
            </p:txBody>
          </p:sp>
          <p:sp>
            <p:nvSpPr>
              <p:cNvPr id="4217" name="Rectangle 868"/>
              <p:cNvSpPr>
                <a:spLocks noChangeAspect="1" noChangeArrowheads="1"/>
              </p:cNvSpPr>
              <p:nvPr/>
            </p:nvSpPr>
            <p:spPr bwMode="auto">
              <a:xfrm>
                <a:off x="3611015" y="5270667"/>
                <a:ext cx="397136" cy="111307"/>
              </a:xfrm>
              <a:prstGeom prst="rect">
                <a:avLst/>
              </a:prstGeom>
              <a:solidFill>
                <a:srgbClr val="FF0000">
                  <a:alpha val="50195"/>
                </a:srgbClr>
              </a:solidFill>
              <a:ln w="9525">
                <a:solidFill>
                  <a:srgbClr val="C6C6FB"/>
                </a:solidFill>
                <a:miter lim="800000"/>
                <a:headEnd/>
                <a:tailEnd/>
              </a:ln>
              <a:effectLst>
                <a:outerShdw blurRad="63500" dist="23000" dir="5400000" rotWithShape="0">
                  <a:srgbClr val="000000">
                    <a:alpha val="34998"/>
                  </a:srgbClr>
                </a:outerShdw>
              </a:effectLst>
            </p:spPr>
            <p:txBody>
              <a:bodyPr anchor="ctr"/>
              <a:lstStyle/>
              <a:p>
                <a:pPr>
                  <a:buClr>
                    <a:srgbClr val="000000"/>
                  </a:buClr>
                  <a:buSzPct val="65000"/>
                  <a:buFont typeface="Monotype Sorts" charset="0"/>
                  <a:buChar char="n"/>
                  <a:defRPr/>
                </a:pPr>
                <a:endParaRPr kumimoji="1" lang="en-US" sz="2500">
                  <a:solidFill>
                    <a:srgbClr val="FFFFFF"/>
                  </a:solidFill>
                  <a:latin typeface="Trebuchet MS" charset="0"/>
                </a:endParaRPr>
              </a:p>
            </p:txBody>
          </p:sp>
        </p:grpSp>
        <p:sp>
          <p:nvSpPr>
            <p:cNvPr id="4160" name="Right Arrow 811"/>
            <p:cNvSpPr>
              <a:spLocks noChangeAspect="1" noChangeArrowheads="1"/>
            </p:cNvSpPr>
            <p:nvPr/>
          </p:nvSpPr>
          <p:spPr bwMode="auto">
            <a:xfrm rot="-9130438">
              <a:off x="33945513" y="12623909"/>
              <a:ext cx="1093787" cy="635044"/>
            </a:xfrm>
            <a:prstGeom prst="rightArrow">
              <a:avLst>
                <a:gd name="adj1" fmla="val 40139"/>
                <a:gd name="adj2" fmla="val 74147"/>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1" name="Right Arrow 812"/>
            <p:cNvSpPr>
              <a:spLocks noChangeAspect="1" noChangeArrowheads="1"/>
            </p:cNvSpPr>
            <p:nvPr/>
          </p:nvSpPr>
          <p:spPr bwMode="auto">
            <a:xfrm rot="1617048">
              <a:off x="33909000" y="13349447"/>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2" name="Right Arrow 14"/>
            <p:cNvSpPr>
              <a:spLocks noChangeAspect="1" noChangeArrowheads="1"/>
            </p:cNvSpPr>
            <p:nvPr/>
          </p:nvSpPr>
          <p:spPr bwMode="auto">
            <a:xfrm rot="1669562">
              <a:off x="38950900" y="16357967"/>
              <a:ext cx="1100138" cy="635044"/>
            </a:xfrm>
            <a:prstGeom prst="rightArrow">
              <a:avLst>
                <a:gd name="adj1" fmla="val 40139"/>
                <a:gd name="adj2" fmla="val 74578"/>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3" name="Right Arrow 21"/>
            <p:cNvSpPr>
              <a:spLocks noChangeAspect="1" noChangeArrowheads="1"/>
            </p:cNvSpPr>
            <p:nvPr/>
          </p:nvSpPr>
          <p:spPr bwMode="auto">
            <a:xfrm rot="-9182952">
              <a:off x="39174738" y="15595915"/>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4" name="Right Arrow 14"/>
            <p:cNvSpPr>
              <a:spLocks noChangeAspect="1" noChangeArrowheads="1"/>
            </p:cNvSpPr>
            <p:nvPr/>
          </p:nvSpPr>
          <p:spPr bwMode="auto">
            <a:xfrm rot="-2460000">
              <a:off x="39200138" y="13487569"/>
              <a:ext cx="1150937" cy="635044"/>
            </a:xfrm>
            <a:prstGeom prst="rightArrow">
              <a:avLst>
                <a:gd name="adj1" fmla="val 40139"/>
                <a:gd name="adj2" fmla="val 78021"/>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5" name="Right Arrow 21"/>
            <p:cNvSpPr>
              <a:spLocks noChangeAspect="1" noChangeArrowheads="1"/>
            </p:cNvSpPr>
            <p:nvPr/>
          </p:nvSpPr>
          <p:spPr bwMode="auto">
            <a:xfrm rot="8280000">
              <a:off x="38938200" y="13106542"/>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6" name="Right Arrow 14"/>
            <p:cNvSpPr>
              <a:spLocks noChangeAspect="1" noChangeArrowheads="1"/>
            </p:cNvSpPr>
            <p:nvPr/>
          </p:nvSpPr>
          <p:spPr bwMode="auto">
            <a:xfrm rot="8329562">
              <a:off x="34088388" y="15621316"/>
              <a:ext cx="1116012" cy="635044"/>
            </a:xfrm>
            <a:prstGeom prst="rightArrow">
              <a:avLst>
                <a:gd name="adj1" fmla="val 40139"/>
                <a:gd name="adj2" fmla="val 75654"/>
              </a:avLst>
            </a:prstGeom>
            <a:gradFill rotWithShape="1">
              <a:gsLst>
                <a:gs pos="0">
                  <a:srgbClr val="FF0000"/>
                </a:gs>
                <a:gs pos="100000">
                  <a:srgbClr val="800000"/>
                </a:gs>
              </a:gsLst>
              <a:lin ang="5400000"/>
            </a:gradFill>
            <a:ln w="9525">
              <a:solidFill>
                <a:srgbClr val="CC0000"/>
              </a:solidFill>
              <a:miter lim="800000"/>
              <a:headEnd/>
              <a:tailEnd/>
            </a:ln>
            <a:effectLst>
              <a:outerShdw blurRad="63500" dist="23000" dir="5400000" rotWithShape="0">
                <a:srgbClr val="000000">
                  <a:alpha val="34998"/>
                </a:srgbClr>
              </a:outerShdw>
            </a:effectLst>
          </p:spPr>
          <p:txBody>
            <a:bodyPr rot="10800000"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167" name="Right Arrow 21"/>
            <p:cNvSpPr>
              <a:spLocks noChangeAspect="1" noChangeArrowheads="1"/>
            </p:cNvSpPr>
            <p:nvPr/>
          </p:nvSpPr>
          <p:spPr bwMode="auto">
            <a:xfrm rot="-2522952">
              <a:off x="34594800" y="16078548"/>
              <a:ext cx="914400" cy="635044"/>
            </a:xfrm>
            <a:prstGeom prst="rightArrow">
              <a:avLst>
                <a:gd name="adj1" fmla="val 45213"/>
                <a:gd name="adj2" fmla="val 58827"/>
              </a:avLst>
            </a:prstGeom>
            <a:gradFill rotWithShape="1">
              <a:gsLst>
                <a:gs pos="0">
                  <a:srgbClr val="0000E5"/>
                </a:gs>
                <a:gs pos="100000">
                  <a:srgbClr val="000073"/>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23509" indent="-223509">
                <a:buClr>
                  <a:srgbClr val="000000"/>
                </a:buClr>
                <a:buSzPct val="65000"/>
                <a:buFont typeface="Monotype Sorts" charset="0"/>
                <a:buChar char="n"/>
                <a:defRPr/>
              </a:pPr>
              <a:endParaRPr kumimoji="1" lang="en-US" sz="2500">
                <a:solidFill>
                  <a:srgbClr val="CC0000"/>
                </a:solidFill>
              </a:endParaRPr>
            </a:p>
          </p:txBody>
        </p:sp>
        <p:sp>
          <p:nvSpPr>
            <p:cNvPr id="42049" name="TextBox 13"/>
            <p:cNvSpPr txBox="1">
              <a:spLocks noChangeAspect="1" noChangeArrowheads="1"/>
            </p:cNvSpPr>
            <p:nvPr/>
          </p:nvSpPr>
          <p:spPr bwMode="auto">
            <a:xfrm>
              <a:off x="35041925" y="16687800"/>
              <a:ext cx="42714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700">
                  <a:solidFill>
                    <a:srgbClr val="080BAB"/>
                  </a:solidFill>
                  <a:cs typeface="Arial" charset="0"/>
                </a:rPr>
                <a:t>GROWTH (Schlom)</a:t>
              </a:r>
            </a:p>
            <a:p>
              <a:pPr>
                <a:buClr>
                  <a:srgbClr val="000000"/>
                </a:buClr>
                <a:buSzPct val="65000"/>
                <a:buFont typeface="Monotype Sorts" charset="0"/>
                <a:buNone/>
              </a:pPr>
              <a:r>
                <a:rPr kumimoji="1" lang="en-US" altLang="zh-TW" sz="2700">
                  <a:solidFill>
                    <a:srgbClr val="080BAB"/>
                  </a:solidFill>
                  <a:cs typeface="Arial" charset="0"/>
                </a:rPr>
                <a:t>Molecular-Beam Epitaxy</a:t>
              </a:r>
            </a:p>
          </p:txBody>
        </p:sp>
        <p:sp>
          <p:nvSpPr>
            <p:cNvPr id="42050" name="TextBox 13"/>
            <p:cNvSpPr txBox="1">
              <a:spLocks noChangeAspect="1" noChangeArrowheads="1"/>
            </p:cNvSpPr>
            <p:nvPr/>
          </p:nvSpPr>
          <p:spPr bwMode="auto">
            <a:xfrm>
              <a:off x="31305500" y="14341475"/>
              <a:ext cx="31035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SCANNING </a:t>
              </a:r>
            </a:p>
            <a:p>
              <a:pPr>
                <a:buClr>
                  <a:srgbClr val="000000"/>
                </a:buClr>
                <a:buSzPct val="65000"/>
                <a:buFont typeface="Monotype Sorts" charset="0"/>
                <a:buNone/>
              </a:pPr>
              <a:r>
                <a:rPr kumimoji="1" lang="en-US" altLang="zh-TW" sz="2200">
                  <a:solidFill>
                    <a:srgbClr val="080BAB"/>
                  </a:solidFill>
                  <a:cs typeface="Arial" charset="0"/>
                </a:rPr>
                <a:t>TUNNELING</a:t>
              </a:r>
            </a:p>
            <a:p>
              <a:pPr>
                <a:buClr>
                  <a:srgbClr val="000000"/>
                </a:buClr>
                <a:buSzPct val="65000"/>
                <a:buFont typeface="Monotype Sorts" charset="0"/>
                <a:buNone/>
              </a:pPr>
              <a:r>
                <a:rPr kumimoji="1" lang="en-US" altLang="zh-TW" sz="2200">
                  <a:solidFill>
                    <a:srgbClr val="080BAB"/>
                  </a:solidFill>
                  <a:cs typeface="Arial" charset="0"/>
                </a:rPr>
                <a:t>MICRSOCOPY </a:t>
              </a:r>
            </a:p>
            <a:p>
              <a:pPr>
                <a:buClr>
                  <a:srgbClr val="000000"/>
                </a:buClr>
                <a:buSzPct val="65000"/>
                <a:buFont typeface="Monotype Sorts" charset="0"/>
                <a:buNone/>
              </a:pPr>
              <a:r>
                <a:rPr kumimoji="1" lang="en-US" altLang="zh-TW" sz="2200">
                  <a:solidFill>
                    <a:srgbClr val="080BAB"/>
                  </a:solidFill>
                  <a:cs typeface="Arial" charset="0"/>
                </a:rPr>
                <a:t>(Davis)</a:t>
              </a:r>
            </a:p>
          </p:txBody>
        </p:sp>
        <p:sp>
          <p:nvSpPr>
            <p:cNvPr id="42051" name="TextBox 13"/>
            <p:cNvSpPr txBox="1">
              <a:spLocks noChangeAspect="1" noChangeArrowheads="1"/>
            </p:cNvSpPr>
            <p:nvPr/>
          </p:nvSpPr>
          <p:spPr bwMode="auto">
            <a:xfrm>
              <a:off x="39994722" y="13563601"/>
              <a:ext cx="2209719" cy="113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buClr>
                  <a:srgbClr val="000000"/>
                </a:buClr>
                <a:buSzPct val="65000"/>
                <a:buFont typeface="Monotype Sorts" charset="0"/>
                <a:buNone/>
              </a:pPr>
              <a:r>
                <a:rPr kumimoji="1" lang="en-US" altLang="zh-TW" sz="2200">
                  <a:solidFill>
                    <a:srgbClr val="080BAB"/>
                  </a:solidFill>
                  <a:cs typeface="Arial" charset="0"/>
                </a:rPr>
                <a:t>X-RAY</a:t>
              </a:r>
            </a:p>
            <a:p>
              <a:pPr>
                <a:buClr>
                  <a:srgbClr val="000000"/>
                </a:buClr>
                <a:buSzPct val="65000"/>
                <a:buFont typeface="Monotype Sorts" charset="0"/>
                <a:buNone/>
              </a:pPr>
              <a:r>
                <a:rPr kumimoji="1" lang="en-US" altLang="zh-TW" sz="2200">
                  <a:solidFill>
                    <a:srgbClr val="080BAB"/>
                  </a:solidFill>
                  <a:cs typeface="Arial" charset="0"/>
                </a:rPr>
                <a:t>DIFFRACTION</a:t>
              </a:r>
            </a:p>
            <a:p>
              <a:pPr>
                <a:buClr>
                  <a:srgbClr val="000000"/>
                </a:buClr>
                <a:buSzPct val="65000"/>
                <a:buFont typeface="Monotype Sorts" charset="0"/>
                <a:buNone/>
              </a:pPr>
              <a:r>
                <a:rPr kumimoji="1" lang="en-US" altLang="zh-TW" sz="2200">
                  <a:solidFill>
                    <a:srgbClr val="080BAB"/>
                  </a:solidFill>
                  <a:cs typeface="Arial" charset="0"/>
                </a:rPr>
                <a:t>(Brock)</a:t>
              </a:r>
            </a:p>
          </p:txBody>
        </p:sp>
        <p:sp>
          <p:nvSpPr>
            <p:cNvPr id="42052" name="TextBox 13"/>
            <p:cNvSpPr txBox="1">
              <a:spLocks noChangeAspect="1" noChangeArrowheads="1"/>
            </p:cNvSpPr>
            <p:nvPr/>
          </p:nvSpPr>
          <p:spPr bwMode="auto">
            <a:xfrm>
              <a:off x="36008518" y="17602200"/>
              <a:ext cx="4128245" cy="78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000" b="1" i="1">
                  <a:solidFill>
                    <a:schemeClr val="hlink"/>
                  </a:solidFill>
                  <a:latin typeface="Arial" charset="0"/>
                  <a:ea typeface="ＭＳ Ｐゴシック" charset="0"/>
                  <a:cs typeface="ＭＳ Ｐゴシック" charset="0"/>
                </a:defRPr>
              </a:lvl1pPr>
              <a:lvl2pPr marL="742950" indent="-285750">
                <a:defRPr sz="3000" b="1" i="1">
                  <a:solidFill>
                    <a:schemeClr val="hlink"/>
                  </a:solidFill>
                  <a:latin typeface="Arial" charset="0"/>
                  <a:ea typeface="ＭＳ Ｐゴシック" charset="0"/>
                </a:defRPr>
              </a:lvl2pPr>
              <a:lvl3pPr marL="1143000" indent="-228600">
                <a:defRPr sz="3000" b="1" i="1">
                  <a:solidFill>
                    <a:schemeClr val="hlink"/>
                  </a:solidFill>
                  <a:latin typeface="Arial" charset="0"/>
                  <a:ea typeface="ＭＳ Ｐゴシック" charset="0"/>
                </a:defRPr>
              </a:lvl3pPr>
              <a:lvl4pPr marL="1600200" indent="-228600">
                <a:defRPr sz="3000" b="1" i="1">
                  <a:solidFill>
                    <a:schemeClr val="hlink"/>
                  </a:solidFill>
                  <a:latin typeface="Arial" charset="0"/>
                  <a:ea typeface="ＭＳ Ｐゴシック" charset="0"/>
                </a:defRPr>
              </a:lvl4pPr>
              <a:lvl5pPr marL="2057400" indent="-228600">
                <a:defRPr sz="3000" b="1" i="1">
                  <a:solidFill>
                    <a:schemeClr val="hlink"/>
                  </a:solidFill>
                  <a:latin typeface="Arial" charset="0"/>
                  <a:ea typeface="ＭＳ Ｐゴシック" charset="0"/>
                </a:defRPr>
              </a:lvl5pPr>
              <a:lvl6pPr marL="2514600" indent="-228600" algn="ctr" eaLnBrk="0" fontAlgn="base" hangingPunct="0">
                <a:spcBef>
                  <a:spcPct val="0"/>
                </a:spcBef>
                <a:spcAft>
                  <a:spcPct val="0"/>
                </a:spcAft>
                <a:defRPr sz="3000" b="1" i="1">
                  <a:solidFill>
                    <a:schemeClr val="hlink"/>
                  </a:solidFill>
                  <a:latin typeface="Arial" charset="0"/>
                  <a:ea typeface="ＭＳ Ｐゴシック" charset="0"/>
                </a:defRPr>
              </a:lvl6pPr>
              <a:lvl7pPr marL="2971800" indent="-228600" algn="ctr" eaLnBrk="0" fontAlgn="base" hangingPunct="0">
                <a:spcBef>
                  <a:spcPct val="0"/>
                </a:spcBef>
                <a:spcAft>
                  <a:spcPct val="0"/>
                </a:spcAft>
                <a:defRPr sz="3000" b="1" i="1">
                  <a:solidFill>
                    <a:schemeClr val="hlink"/>
                  </a:solidFill>
                  <a:latin typeface="Arial" charset="0"/>
                  <a:ea typeface="ＭＳ Ｐゴシック" charset="0"/>
                </a:defRPr>
              </a:lvl7pPr>
              <a:lvl8pPr marL="3429000" indent="-228600" algn="ctr" eaLnBrk="0" fontAlgn="base" hangingPunct="0">
                <a:spcBef>
                  <a:spcPct val="0"/>
                </a:spcBef>
                <a:spcAft>
                  <a:spcPct val="0"/>
                </a:spcAft>
                <a:defRPr sz="3000" b="1" i="1">
                  <a:solidFill>
                    <a:schemeClr val="hlink"/>
                  </a:solidFill>
                  <a:latin typeface="Arial" charset="0"/>
                  <a:ea typeface="ＭＳ Ｐゴシック" charset="0"/>
                </a:defRPr>
              </a:lvl8pPr>
              <a:lvl9pPr marL="3886200" indent="-228600" algn="ctr" eaLnBrk="0" fontAlgn="base" hangingPunct="0">
                <a:spcBef>
                  <a:spcPct val="0"/>
                </a:spcBef>
                <a:spcAft>
                  <a:spcPct val="0"/>
                </a:spcAft>
                <a:defRPr sz="3000" b="1" i="1">
                  <a:solidFill>
                    <a:schemeClr val="hlink"/>
                  </a:solidFill>
                  <a:latin typeface="Arial" charset="0"/>
                  <a:ea typeface="ＭＳ Ｐゴシック" charset="0"/>
                </a:defRPr>
              </a:lvl9pPr>
            </a:lstStyle>
            <a:p>
              <a:pPr algn="r">
                <a:buClr>
                  <a:srgbClr val="000000"/>
                </a:buClr>
                <a:buSzPct val="65000"/>
                <a:buFont typeface="Monotype Sorts" charset="0"/>
                <a:buNone/>
              </a:pPr>
              <a:r>
                <a:rPr kumimoji="1" lang="en-US" altLang="zh-TW" sz="2200">
                  <a:solidFill>
                    <a:srgbClr val="080BAB"/>
                  </a:solidFill>
                  <a:cs typeface="Arial" charset="0"/>
                </a:rPr>
                <a:t>TRANSMISSION ELECTRON</a:t>
              </a:r>
            </a:p>
            <a:p>
              <a:pPr algn="r">
                <a:buClr>
                  <a:srgbClr val="000000"/>
                </a:buClr>
                <a:buSzPct val="65000"/>
                <a:buFont typeface="Monotype Sorts" charset="0"/>
                <a:buNone/>
              </a:pPr>
              <a:r>
                <a:rPr kumimoji="1" lang="en-US" altLang="zh-TW" sz="2200">
                  <a:solidFill>
                    <a:srgbClr val="080BAB"/>
                  </a:solidFill>
                  <a:cs typeface="Arial" charset="0"/>
                </a:rPr>
                <a:t>MICROSCOPY (Muller)</a:t>
              </a:r>
            </a:p>
          </p:txBody>
        </p:sp>
      </p:grpSp>
      <p:sp>
        <p:nvSpPr>
          <p:cNvPr id="948" name="Line 3"/>
          <p:cNvSpPr>
            <a:spLocks noChangeShapeType="1"/>
          </p:cNvSpPr>
          <p:nvPr/>
        </p:nvSpPr>
        <p:spPr bwMode="auto">
          <a:xfrm>
            <a:off x="5" y="1201738"/>
            <a:ext cx="9734550" cy="0"/>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lIns="89891" tIns="44953" rIns="89891" bIns="44953" anchor="ctr"/>
          <a:lstStyle/>
          <a:p>
            <a:endParaRPr lang="en-US">
              <a:solidFill>
                <a:srgbClr val="FC0128"/>
              </a:solidFill>
            </a:endParaRPr>
          </a:p>
        </p:txBody>
      </p:sp>
      <p:sp>
        <p:nvSpPr>
          <p:cNvPr id="945" name="Rectangle 11"/>
          <p:cNvSpPr>
            <a:spLocks noChangeArrowheads="1"/>
          </p:cNvSpPr>
          <p:nvPr/>
        </p:nvSpPr>
        <p:spPr bwMode="auto">
          <a:xfrm>
            <a:off x="415349" y="2265373"/>
            <a:ext cx="9818688" cy="483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294" tIns="48646" rIns="97294" bIns="48646">
            <a:spAutoFit/>
          </a:bodyPr>
          <a:lstStyle/>
          <a:p>
            <a:pPr algn="l"/>
            <a:r>
              <a:rPr lang="en-US" sz="2500" b="0" i="0" dirty="0">
                <a:solidFill>
                  <a:srgbClr val="FFFF00"/>
                </a:solidFill>
                <a:latin typeface="Calibri"/>
                <a:cs typeface="Calibri"/>
              </a:rPr>
              <a:t>Consultation—Advise and Help	   Collaboration—coauthoring</a:t>
            </a:r>
          </a:p>
        </p:txBody>
      </p:sp>
      <p:cxnSp>
        <p:nvCxnSpPr>
          <p:cNvPr id="946" name="Straight Connector 945"/>
          <p:cNvCxnSpPr/>
          <p:nvPr/>
        </p:nvCxnSpPr>
        <p:spPr>
          <a:xfrm>
            <a:off x="5021263" y="2433644"/>
            <a:ext cx="0" cy="43878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947" name="Content Placeholder 2"/>
          <p:cNvSpPr txBox="1">
            <a:spLocks/>
          </p:cNvSpPr>
          <p:nvPr/>
        </p:nvSpPr>
        <p:spPr>
          <a:xfrm>
            <a:off x="476256" y="2757499"/>
            <a:ext cx="4545013" cy="4308475"/>
          </a:xfrm>
          <a:prstGeom prst="rect">
            <a:avLst/>
          </a:prstGeom>
          <a:noFill/>
          <a:ln w="28575">
            <a:noFill/>
          </a:ln>
        </p:spPr>
        <p:txBody>
          <a:bodyPr lIns="97294" tIns="48646" rIns="97294" bIns="48646"/>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srgbClr val="FFFFFF"/>
                </a:solidFill>
                <a:latin typeface="Trebuchet MS"/>
                <a:cs typeface="Trebuchet MS"/>
              </a:rPr>
              <a:t>Key elements:  </a:t>
            </a:r>
          </a:p>
          <a:p>
            <a:pPr lvl="1">
              <a:buFont typeface="Arial"/>
              <a:buChar char="•"/>
              <a:defRPr/>
            </a:pPr>
            <a:r>
              <a:rPr lang="en-US" sz="1800" dirty="0">
                <a:solidFill>
                  <a:srgbClr val="FFFFFF"/>
                </a:solidFill>
                <a:latin typeface="Trebuchet MS"/>
                <a:cs typeface="Trebuchet MS"/>
              </a:rPr>
              <a:t>Fundamental theory</a:t>
            </a:r>
          </a:p>
          <a:p>
            <a:pPr lvl="1">
              <a:buFont typeface="Arial"/>
              <a:buChar char="•"/>
              <a:defRPr/>
            </a:pPr>
            <a:r>
              <a:rPr lang="en-US" sz="1800" dirty="0">
                <a:solidFill>
                  <a:srgbClr val="FFFFFF"/>
                </a:solidFill>
                <a:latin typeface="Trebuchet MS"/>
                <a:cs typeface="Trebuchet MS"/>
              </a:rPr>
              <a:t>Well-known Algorithms</a:t>
            </a:r>
          </a:p>
          <a:p>
            <a:pPr lvl="1">
              <a:buFont typeface="Arial"/>
              <a:buChar char="•"/>
              <a:defRPr/>
            </a:pPr>
            <a:r>
              <a:rPr lang="en-US" sz="1800" dirty="0">
                <a:solidFill>
                  <a:srgbClr val="FFFFFF"/>
                </a:solidFill>
                <a:latin typeface="Trebuchet MS"/>
                <a:cs typeface="Trebuchet MS"/>
              </a:rPr>
              <a:t>Software packages</a:t>
            </a:r>
          </a:p>
          <a:p>
            <a:pPr lvl="1">
              <a:buFont typeface="Arial"/>
              <a:buChar char="•"/>
              <a:defRPr/>
            </a:pPr>
            <a:r>
              <a:rPr lang="en-US" sz="1800" dirty="0">
                <a:solidFill>
                  <a:srgbClr val="FFFFFF"/>
                </a:solidFill>
                <a:latin typeface="Trebuchet MS"/>
                <a:cs typeface="Trebuchet MS"/>
              </a:rPr>
              <a:t>Efficiency techniques</a:t>
            </a:r>
          </a:p>
          <a:p>
            <a:pPr>
              <a:buFont typeface="Arial"/>
              <a:buChar char="•"/>
              <a:defRPr/>
            </a:pPr>
            <a:endParaRPr lang="en-US" sz="900" dirty="0">
              <a:solidFill>
                <a:srgbClr val="FFFFFF"/>
              </a:solidFill>
              <a:latin typeface="Trebuchet MS"/>
              <a:cs typeface="Trebuchet MS"/>
            </a:endParaRPr>
          </a:p>
          <a:p>
            <a:pPr marL="0" indent="0">
              <a:buFont typeface="Arial" panose="020B0604020202020204" pitchFamily="34" charset="0"/>
              <a:buNone/>
              <a:defRPr/>
            </a:pPr>
            <a:r>
              <a:rPr lang="en-US" sz="1800" dirty="0">
                <a:solidFill>
                  <a:srgbClr val="FFFFFF"/>
                </a:solidFill>
                <a:latin typeface="Trebuchet MS"/>
                <a:cs typeface="Trebuchet MS"/>
              </a:rPr>
              <a:t>Aided by:  Materials-by-Design Toolbox</a:t>
            </a:r>
          </a:p>
          <a:p>
            <a:pPr lvl="1">
              <a:buFont typeface="Arial"/>
              <a:buChar char="•"/>
              <a:defRPr/>
            </a:pPr>
            <a:r>
              <a:rPr lang="en-US" sz="1800" dirty="0">
                <a:solidFill>
                  <a:srgbClr val="FFFFFF"/>
                </a:solidFill>
                <a:latin typeface="Trebuchet MS"/>
                <a:cs typeface="Trebuchet MS"/>
              </a:rPr>
              <a:t>Community </a:t>
            </a:r>
          </a:p>
          <a:p>
            <a:pPr lvl="1">
              <a:buFont typeface="Arial"/>
              <a:buChar char="•"/>
              <a:defRPr/>
            </a:pPr>
            <a:r>
              <a:rPr lang="en-US" sz="1800" dirty="0">
                <a:solidFill>
                  <a:srgbClr val="FFFFFF"/>
                </a:solidFill>
                <a:latin typeface="Trebuchet MS"/>
                <a:cs typeface="Trebuchet MS"/>
              </a:rPr>
              <a:t>On-Line Short Courses</a:t>
            </a:r>
          </a:p>
          <a:p>
            <a:pPr lvl="1">
              <a:buFont typeface="Arial"/>
              <a:buChar char="•"/>
              <a:defRPr/>
            </a:pPr>
            <a:r>
              <a:rPr lang="en-US" sz="1800" dirty="0">
                <a:solidFill>
                  <a:srgbClr val="FFFFFF"/>
                </a:solidFill>
                <a:latin typeface="Trebuchet MS"/>
                <a:cs typeface="Trebuchet MS"/>
              </a:rPr>
              <a:t>Open-source code</a:t>
            </a:r>
          </a:p>
          <a:p>
            <a:pPr lvl="1">
              <a:buFont typeface="Arial"/>
              <a:buChar char="•"/>
              <a:defRPr/>
            </a:pPr>
            <a:r>
              <a:rPr lang="en-US" sz="1800" dirty="0">
                <a:solidFill>
                  <a:srgbClr val="FFFFFF"/>
                </a:solidFill>
                <a:latin typeface="Trebuchet MS"/>
                <a:cs typeface="Trebuchet MS"/>
              </a:rPr>
              <a:t>Databases</a:t>
            </a:r>
          </a:p>
          <a:p>
            <a:pPr lvl="1">
              <a:buFont typeface="Arial"/>
              <a:buChar char="•"/>
              <a:defRPr/>
            </a:pPr>
            <a:r>
              <a:rPr lang="en-US" sz="1800" dirty="0">
                <a:solidFill>
                  <a:srgbClr val="FFFFFF"/>
                </a:solidFill>
                <a:latin typeface="Trebuchet MS"/>
                <a:cs typeface="Trebuchet MS"/>
              </a:rPr>
              <a:t>Tutorials</a:t>
            </a:r>
          </a:p>
          <a:p>
            <a:pPr lvl="1">
              <a:buFont typeface="Arial"/>
              <a:buChar char="•"/>
              <a:defRPr/>
            </a:pPr>
            <a:r>
              <a:rPr lang="en-US" sz="1800" dirty="0">
                <a:solidFill>
                  <a:srgbClr val="FFFFFF"/>
                </a:solidFill>
                <a:latin typeface="Trebuchet MS"/>
                <a:cs typeface="Trebuchet MS"/>
              </a:rPr>
              <a:t>Written instructions</a:t>
            </a:r>
          </a:p>
        </p:txBody>
      </p:sp>
      <p:sp>
        <p:nvSpPr>
          <p:cNvPr id="949" name="Content Placeholder 2"/>
          <p:cNvSpPr txBox="1">
            <a:spLocks/>
          </p:cNvSpPr>
          <p:nvPr/>
        </p:nvSpPr>
        <p:spPr>
          <a:xfrm>
            <a:off x="5264155" y="2757498"/>
            <a:ext cx="4545013" cy="4227513"/>
          </a:xfrm>
          <a:prstGeom prst="rect">
            <a:avLst/>
          </a:prstGeom>
          <a:noFill/>
          <a:ln w="28575">
            <a:noFill/>
          </a:ln>
        </p:spPr>
        <p:txBody>
          <a:bodyPr lIns="97294" tIns="48646" rIns="97294" bIns="48646"/>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srgbClr val="FFFFFF"/>
                </a:solidFill>
                <a:latin typeface="Trebuchet MS"/>
                <a:cs typeface="Trebuchet MS"/>
              </a:rPr>
              <a:t>Key elements:  </a:t>
            </a:r>
          </a:p>
          <a:p>
            <a:pPr>
              <a:defRPr/>
            </a:pPr>
            <a:r>
              <a:rPr lang="en-US" sz="1800" dirty="0">
                <a:solidFill>
                  <a:srgbClr val="FFFFFF"/>
                </a:solidFill>
                <a:latin typeface="Trebuchet MS"/>
                <a:cs typeface="Trebuchet MS"/>
              </a:rPr>
              <a:t>Advanced/new theory</a:t>
            </a:r>
          </a:p>
          <a:p>
            <a:pPr>
              <a:defRPr/>
            </a:pPr>
            <a:r>
              <a:rPr lang="en-US" sz="1800" dirty="0">
                <a:solidFill>
                  <a:srgbClr val="FFFFFF"/>
                </a:solidFill>
                <a:latin typeface="Trebuchet MS"/>
                <a:cs typeface="Trebuchet MS"/>
              </a:rPr>
              <a:t>Advanced/new Algorithms</a:t>
            </a:r>
          </a:p>
          <a:p>
            <a:pPr>
              <a:defRPr/>
            </a:pPr>
            <a:r>
              <a:rPr lang="en-US" sz="1800" dirty="0">
                <a:solidFill>
                  <a:srgbClr val="FFFFFF"/>
                </a:solidFill>
                <a:latin typeface="Trebuchet MS"/>
                <a:cs typeface="Trebuchet MS"/>
              </a:rPr>
              <a:t>Specialty Software packages</a:t>
            </a:r>
          </a:p>
          <a:p>
            <a:pPr>
              <a:defRPr/>
            </a:pPr>
            <a:r>
              <a:rPr lang="en-US" sz="1800" dirty="0">
                <a:solidFill>
                  <a:srgbClr val="FFFFFF"/>
                </a:solidFill>
                <a:latin typeface="Trebuchet MS"/>
                <a:cs typeface="Trebuchet MS"/>
              </a:rPr>
              <a:t>Runtime optimization</a:t>
            </a:r>
          </a:p>
          <a:p>
            <a:pPr marL="0" indent="0">
              <a:buFont typeface="Arial" panose="020B0604020202020204" pitchFamily="34" charset="0"/>
              <a:buNone/>
              <a:defRPr/>
            </a:pPr>
            <a:endParaRPr lang="en-US" sz="900" dirty="0">
              <a:solidFill>
                <a:srgbClr val="FFFFFF"/>
              </a:solidFill>
              <a:latin typeface="Trebuchet MS"/>
              <a:cs typeface="Trebuchet MS"/>
            </a:endParaRPr>
          </a:p>
          <a:p>
            <a:pPr marL="0" indent="0">
              <a:buFont typeface="Arial" panose="020B0604020202020204" pitchFamily="34" charset="0"/>
              <a:buNone/>
              <a:defRPr/>
            </a:pPr>
            <a:r>
              <a:rPr lang="en-US" sz="1800" dirty="0">
                <a:solidFill>
                  <a:srgbClr val="FFFFFF"/>
                </a:solidFill>
                <a:latin typeface="Trebuchet MS"/>
                <a:cs typeface="Trebuchet MS"/>
              </a:rPr>
              <a:t>Aided by:  Materials-by-Design Toolbox</a:t>
            </a:r>
          </a:p>
          <a:p>
            <a:pPr>
              <a:defRPr/>
            </a:pPr>
            <a:r>
              <a:rPr lang="en-US" sz="1800" dirty="0">
                <a:solidFill>
                  <a:srgbClr val="FFFFFF"/>
                </a:solidFill>
                <a:latin typeface="Trebuchet MS"/>
                <a:cs typeface="Trebuchet MS"/>
              </a:rPr>
              <a:t>Community</a:t>
            </a:r>
          </a:p>
          <a:p>
            <a:pPr>
              <a:defRPr/>
            </a:pPr>
            <a:r>
              <a:rPr lang="en-US" sz="1800" dirty="0">
                <a:solidFill>
                  <a:srgbClr val="FFFFFF"/>
                </a:solidFill>
                <a:latin typeface="Trebuchet MS"/>
                <a:cs typeface="Trebuchet MS"/>
              </a:rPr>
              <a:t>Databases</a:t>
            </a:r>
          </a:p>
          <a:p>
            <a:pPr>
              <a:defRPr/>
            </a:pPr>
            <a:r>
              <a:rPr lang="en-US" sz="1800" dirty="0">
                <a:solidFill>
                  <a:srgbClr val="FFFFFF"/>
                </a:solidFill>
                <a:latin typeface="Trebuchet MS"/>
                <a:cs typeface="Trebuchet MS"/>
              </a:rPr>
              <a:t>Commercial codes</a:t>
            </a:r>
          </a:p>
          <a:p>
            <a:pPr>
              <a:defRPr/>
            </a:pPr>
            <a:r>
              <a:rPr lang="en-US" sz="1800" dirty="0">
                <a:solidFill>
                  <a:srgbClr val="FFFFFF"/>
                </a:solidFill>
                <a:latin typeface="Trebuchet MS"/>
                <a:cs typeface="Trebuchet MS"/>
              </a:rPr>
              <a:t>Specialized codes </a:t>
            </a:r>
          </a:p>
          <a:p>
            <a:pPr>
              <a:defRPr/>
            </a:pPr>
            <a:r>
              <a:rPr lang="en-US" sz="1800" dirty="0">
                <a:solidFill>
                  <a:srgbClr val="FFFFFF"/>
                </a:solidFill>
                <a:latin typeface="Trebuchet MS"/>
                <a:cs typeface="Trebuchet MS"/>
              </a:rPr>
              <a:t>Code modifications</a:t>
            </a:r>
          </a:p>
        </p:txBody>
      </p:sp>
      <p:cxnSp>
        <p:nvCxnSpPr>
          <p:cNvPr id="950" name="Straight Connector 949"/>
          <p:cNvCxnSpPr/>
          <p:nvPr/>
        </p:nvCxnSpPr>
        <p:spPr>
          <a:xfrm flipH="1">
            <a:off x="395299" y="2757488"/>
            <a:ext cx="9007475"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951" name="Rectangle 2"/>
          <p:cNvSpPr txBox="1">
            <a:spLocks noChangeArrowheads="1"/>
          </p:cNvSpPr>
          <p:nvPr/>
        </p:nvSpPr>
        <p:spPr>
          <a:xfrm>
            <a:off x="152405" y="1196981"/>
            <a:ext cx="9737724" cy="1317619"/>
          </a:xfrm>
          <a:prstGeom prst="rect">
            <a:avLst/>
          </a:prstGeom>
        </p:spPr>
        <p:txBody>
          <a:bodyPr lIns="91386" tIns="45693" rIns="91386" bIns="45693"/>
          <a:lstStyle>
            <a:lvl1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2pPr>
            <a:lvl3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3pPr>
            <a:lvl4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4pPr>
            <a:lvl5pPr algn="ctr" defTabSz="923715"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ea typeface="ＭＳ Ｐゴシック" pitchFamily="-109" charset="-128"/>
                <a:cs typeface="ＭＳ Ｐゴシック" pitchFamily="-109" charset="-128"/>
              </a:defRPr>
            </a:lvl5pPr>
            <a:lvl6pPr marL="434012"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6pPr>
            <a:lvl7pPr marL="868000"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7pPr>
            <a:lvl8pPr marL="1302010"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8pPr>
            <a:lvl9pPr marL="1736003" algn="ctr" defTabSz="932788" rtl="0" eaLnBrk="0" fontAlgn="base" hangingPunct="0">
              <a:spcBef>
                <a:spcPct val="0"/>
              </a:spcBef>
              <a:spcAft>
                <a:spcPct val="0"/>
              </a:spcAft>
              <a:defRPr sz="4300" b="1">
                <a:solidFill>
                  <a:srgbClr val="FAFD00"/>
                </a:solidFill>
                <a:effectLst>
                  <a:outerShdw blurRad="38100" dist="38100" dir="2700000" algn="tl">
                    <a:srgbClr val="000000"/>
                  </a:outerShdw>
                </a:effectLst>
                <a:latin typeface="Times" pitchFamily="-109" charset="0"/>
              </a:defRPr>
            </a:lvl9pPr>
          </a:lstStyle>
          <a:p>
            <a:pPr defTabSz="965363" eaLnBrk="1" hangingPunct="1"/>
            <a:r>
              <a:rPr lang="en-US" sz="2800" i="0" dirty="0">
                <a:solidFill>
                  <a:srgbClr val="00FFFF"/>
                </a:solidFill>
                <a:latin typeface="Trebuchet MS"/>
                <a:cs typeface="Trebuchet MS"/>
              </a:rPr>
              <a:t>Helping to close the gap with experiment</a:t>
            </a:r>
          </a:p>
        </p:txBody>
      </p:sp>
      <p:sp>
        <p:nvSpPr>
          <p:cNvPr id="953" name="Rectangle 9"/>
          <p:cNvSpPr>
            <a:spLocks noChangeArrowheads="1"/>
          </p:cNvSpPr>
          <p:nvPr/>
        </p:nvSpPr>
        <p:spPr bwMode="auto">
          <a:xfrm>
            <a:off x="323861" y="1749433"/>
            <a:ext cx="9820275" cy="483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294" tIns="48646" rIns="97294" bIns="48646">
            <a:spAutoFit/>
          </a:bodyPr>
          <a:lstStyle/>
          <a:p>
            <a:pPr algn="l"/>
            <a:r>
              <a:rPr lang="en-US" sz="2500" b="0" i="0" dirty="0">
                <a:solidFill>
                  <a:srgbClr val="FFFFFF"/>
                </a:solidFill>
                <a:latin typeface="Calibri"/>
                <a:cs typeface="Calibri"/>
              </a:rPr>
              <a:t>Two modes of operation</a:t>
            </a:r>
          </a:p>
        </p:txBody>
      </p:sp>
      <p:sp>
        <p:nvSpPr>
          <p:cNvPr id="954" name="Rectangle 953"/>
          <p:cNvSpPr/>
          <p:nvPr/>
        </p:nvSpPr>
        <p:spPr>
          <a:xfrm>
            <a:off x="8169400" y="6261365"/>
            <a:ext cx="1357362" cy="361065"/>
          </a:xfrm>
          <a:prstGeom prst="rect">
            <a:avLst/>
          </a:prstGeom>
        </p:spPr>
        <p:txBody>
          <a:bodyPr wrap="none" lIns="97338" tIns="48667" rIns="97338" bIns="48667">
            <a:spAutoFit/>
          </a:bodyPr>
          <a:lstStyle/>
          <a:p>
            <a:r>
              <a:rPr lang="en-US" sz="1700" i="0" dirty="0">
                <a:solidFill>
                  <a:srgbClr val="FFFFFF"/>
                </a:solidFill>
                <a:latin typeface="Trebuchet MS"/>
                <a:cs typeface="Trebuchet MS"/>
              </a:rPr>
              <a:t>Larry Wang</a:t>
            </a:r>
          </a:p>
        </p:txBody>
      </p:sp>
      <p:pic>
        <p:nvPicPr>
          <p:cNvPr id="955" name="Picture 954" descr="Larry Selfie.JP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0800000">
            <a:off x="8288368" y="4969754"/>
            <a:ext cx="1119417" cy="1332761"/>
          </a:xfrm>
          <a:prstGeom prst="rect">
            <a:avLst/>
          </a:prstGeom>
        </p:spPr>
      </p:pic>
    </p:spTree>
    <p:extLst>
      <p:ext uri="{BB962C8B-B14F-4D97-AF65-F5344CB8AC3E}">
        <p14:creationId xmlns:p14="http://schemas.microsoft.com/office/powerpoint/2010/main" val="3756164993"/>
      </p:ext>
    </p:extLst>
  </p:cSld>
  <p:clrMapOvr>
    <a:masterClrMapping/>
  </p:clrMapOvr>
  <p:transition/>
</p:sld>
</file>

<file path=ppt/theme/theme1.xml><?xml version="1.0" encoding="utf-8"?>
<a:theme xmlns:a="http://schemas.openxmlformats.org/drawingml/2006/main" name="11_Blank Presentation">
  <a:themeElements>
    <a:clrScheme name="">
      <a:dk1>
        <a:srgbClr val="000000"/>
      </a:dk1>
      <a:lt1>
        <a:srgbClr val="080BAB"/>
      </a:lt1>
      <a:dk2>
        <a:srgbClr val="000000"/>
      </a:dk2>
      <a:lt2>
        <a:srgbClr val="919191"/>
      </a:lt2>
      <a:accent1>
        <a:srgbClr val="618FFD"/>
      </a:accent1>
      <a:accent2>
        <a:srgbClr val="00AE00"/>
      </a:accent2>
      <a:accent3>
        <a:srgbClr val="AAAAD2"/>
      </a:accent3>
      <a:accent4>
        <a:srgbClr val="000000"/>
      </a:accent4>
      <a:accent5>
        <a:srgbClr val="B7C6FE"/>
      </a:accent5>
      <a:accent6>
        <a:srgbClr val="009D00"/>
      </a:accent6>
      <a:hlink>
        <a:srgbClr val="FC0128"/>
      </a:hlink>
      <a:folHlink>
        <a:srgbClr val="CECECE"/>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chemeClr val="hlink"/>
            </a:solidFill>
            <a:effectLst/>
            <a:latin typeface="Arial" pitchFamily="-109"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chemeClr val="hlink"/>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Blank Presentation">
  <a:themeElements>
    <a:clrScheme name="">
      <a:dk1>
        <a:srgbClr val="000000"/>
      </a:dk1>
      <a:lt1>
        <a:srgbClr val="080BAB"/>
      </a:lt1>
      <a:dk2>
        <a:srgbClr val="000000"/>
      </a:dk2>
      <a:lt2>
        <a:srgbClr val="919191"/>
      </a:lt2>
      <a:accent1>
        <a:srgbClr val="618FFD"/>
      </a:accent1>
      <a:accent2>
        <a:srgbClr val="00AE00"/>
      </a:accent2>
      <a:accent3>
        <a:srgbClr val="AAAAD2"/>
      </a:accent3>
      <a:accent4>
        <a:srgbClr val="000000"/>
      </a:accent4>
      <a:accent5>
        <a:srgbClr val="B7C6FE"/>
      </a:accent5>
      <a:accent6>
        <a:srgbClr val="009D00"/>
      </a:accent6>
      <a:hlink>
        <a:srgbClr val="FC0128"/>
      </a:hlink>
      <a:folHlink>
        <a:srgbClr val="CECECE"/>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chemeClr val="hlink"/>
            </a:solidFill>
            <a:effectLst/>
            <a:latin typeface="Arial" pitchFamily="-109"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chemeClr val="hlink"/>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411953609</TotalTime>
  <Pages>18</Pages>
  <Words>2046</Words>
  <Application>Microsoft Macintosh PowerPoint</Application>
  <PresentationFormat>Custom</PresentationFormat>
  <Paragraphs>528</Paragraphs>
  <Slides>13</Slides>
  <Notes>8</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ＭＳ Ｐゴシック</vt:lpstr>
      <vt:lpstr>Arial</vt:lpstr>
      <vt:lpstr>Arial Narrow</vt:lpstr>
      <vt:lpstr>Calibri</vt:lpstr>
      <vt:lpstr>Franklin Gothic Std No.2</vt:lpstr>
      <vt:lpstr>Helvetica</vt:lpstr>
      <vt:lpstr>Linux Libertine</vt:lpstr>
      <vt:lpstr>Monotype Sorts</vt:lpstr>
      <vt:lpstr>Symbol</vt:lpstr>
      <vt:lpstr>Times</vt:lpstr>
      <vt:lpstr>Times New Roman</vt:lpstr>
      <vt:lpstr>Trebuchet MS</vt:lpstr>
      <vt:lpstr>11_Blank Presentation</vt:lpstr>
      <vt:lpstr>14_Blank Presentation</vt:lpstr>
      <vt:lpstr>PowerPoint Presentation</vt:lpstr>
      <vt:lpstr>Materials by Design Gets Serious!</vt:lpstr>
      <vt:lpstr>PARADIM — A National User Facility</vt:lpstr>
      <vt:lpstr>User Facilities</vt:lpstr>
      <vt:lpstr>Bulk Materials Discovery User Facility</vt:lpstr>
      <vt:lpstr>Thin Film User Facility</vt:lpstr>
      <vt:lpstr>Electron Microscopy User Facility</vt:lpstr>
      <vt:lpstr>Electron Microscope Pixel Array Detector (EMPAD)</vt:lpstr>
      <vt:lpstr>Theory User Facility</vt:lpstr>
      <vt:lpstr>Maximizing Data Availability and Usability</vt:lpstr>
      <vt:lpstr>PowerPoint Presentation</vt:lpstr>
      <vt:lpstr>PARADIM — A National User Facility</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SrRuO3 thin films MRS Fall 97 Boston</dc:title>
  <dc:creator>X. Pan</dc:creator>
  <cp:lastModifiedBy>Divya Abhat</cp:lastModifiedBy>
  <cp:revision>1184</cp:revision>
  <cp:lastPrinted>2010-08-24T03:11:19Z</cp:lastPrinted>
  <dcterms:created xsi:type="dcterms:W3CDTF">1997-11-27T02:16:58Z</dcterms:created>
  <dcterms:modified xsi:type="dcterms:W3CDTF">2018-04-23T15:10:42Z</dcterms:modified>
</cp:coreProperties>
</file>